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y="5143500" cx="9144000"/>
  <p:notesSz cx="6858000" cy="9144000"/>
  <p:embeddedFontLst>
    <p:embeddedFont>
      <p:font typeface="Source Code Pro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67A7C0A1-8C72-4A2F-9988-F30ACA414A3F}">
  <a:tblStyle styleId="{67A7C0A1-8C72-4A2F-9988-F30ACA414A3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SourceCodePro-regular.fntdata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SourceCodePro-italic.fntdata"/><Relationship Id="rId12" Type="http://schemas.openxmlformats.org/officeDocument/2006/relationships/slide" Target="slides/slide6.xml"/><Relationship Id="rId34" Type="http://schemas.openxmlformats.org/officeDocument/2006/relationships/font" Target="fonts/SourceCodePro-bold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36" Type="http://schemas.openxmlformats.org/officeDocument/2006/relationships/font" Target="fonts/SourceCodePro-bold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71ae81b738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71ae81b73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71ae81b738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71ae81b738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1ae81b738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71ae81b738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726fe0f61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726fe0f61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71ae81b738_1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71ae81b738_1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71cda9f156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71cda9f156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71cda9f15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71cda9f15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71cda9f156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71cda9f156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71cda9f156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71cda9f156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726fe0f618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726fe0f618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726fe0f618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726fe0f618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726fe0f618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726fe0f618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726fe0f618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726fe0f618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726fe0f618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726fe0f618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726fe0f618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726fe0f618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726fe0f618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726fe0f618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726fe0f618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726fe0f618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726fe0f618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726fe0f618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726fe0f618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726fe0f618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726fe0f618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726fe0f618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726fe0f618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726fe0f618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726fe0f618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726fe0f618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726fe0f618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726fe0f618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7330302e7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7330302e7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726fe0f618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726fe0f618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png"/><Relationship Id="rId4" Type="http://schemas.openxmlformats.org/officeDocument/2006/relationships/image" Target="../media/image21.png"/><Relationship Id="rId5" Type="http://schemas.openxmlformats.org/officeDocument/2006/relationships/image" Target="../media/image3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11.jpg"/><Relationship Id="rId6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Relationship Id="rId4" Type="http://schemas.openxmlformats.org/officeDocument/2006/relationships/image" Target="../media/image8.png"/><Relationship Id="rId9" Type="http://schemas.openxmlformats.org/officeDocument/2006/relationships/image" Target="../media/image10.png"/><Relationship Id="rId5" Type="http://schemas.openxmlformats.org/officeDocument/2006/relationships/image" Target="../media/image6.png"/><Relationship Id="rId6" Type="http://schemas.openxmlformats.org/officeDocument/2006/relationships/image" Target="../media/image12.png"/><Relationship Id="rId7" Type="http://schemas.openxmlformats.org/officeDocument/2006/relationships/image" Target="../media/image3.png"/><Relationship Id="rId8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7.png"/><Relationship Id="rId11" Type="http://schemas.openxmlformats.org/officeDocument/2006/relationships/image" Target="../media/image23.png"/><Relationship Id="rId10" Type="http://schemas.openxmlformats.org/officeDocument/2006/relationships/image" Target="../media/image25.png"/><Relationship Id="rId12" Type="http://schemas.openxmlformats.org/officeDocument/2006/relationships/image" Target="../media/image20.png"/><Relationship Id="rId9" Type="http://schemas.openxmlformats.org/officeDocument/2006/relationships/image" Target="../media/image19.png"/><Relationship Id="rId5" Type="http://schemas.openxmlformats.org/officeDocument/2006/relationships/image" Target="../media/image15.png"/><Relationship Id="rId6" Type="http://schemas.openxmlformats.org/officeDocument/2006/relationships/image" Target="../media/image9.png"/><Relationship Id="rId7" Type="http://schemas.openxmlformats.org/officeDocument/2006/relationships/image" Target="../media/image16.png"/><Relationship Id="rId8" Type="http://schemas.openxmlformats.org/officeDocument/2006/relationships/image" Target="../media/image5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3.png"/><Relationship Id="rId4" Type="http://schemas.openxmlformats.org/officeDocument/2006/relationships/image" Target="../media/image29.png"/><Relationship Id="rId5" Type="http://schemas.openxmlformats.org/officeDocument/2006/relationships/image" Target="../media/image36.png"/><Relationship Id="rId6" Type="http://schemas.openxmlformats.org/officeDocument/2006/relationships/image" Target="../media/image2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5.png"/><Relationship Id="rId4" Type="http://schemas.openxmlformats.org/officeDocument/2006/relationships/image" Target="../media/image3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2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4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1.png"/><Relationship Id="rId4" Type="http://schemas.openxmlformats.org/officeDocument/2006/relationships/image" Target="../media/image43.png"/><Relationship Id="rId5" Type="http://schemas.openxmlformats.org/officeDocument/2006/relationships/image" Target="../media/image52.png"/><Relationship Id="rId6" Type="http://schemas.openxmlformats.org/officeDocument/2006/relationships/hyperlink" Target="http://qt.developpez.com/doc/4.7/qthread/#priority-enum" TargetMode="External"/><Relationship Id="rId7" Type="http://schemas.openxmlformats.org/officeDocument/2006/relationships/hyperlink" Target="http://qt.developpez.com/doc/4.7/qthread/#priority-enum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7.png"/><Relationship Id="rId4" Type="http://schemas.openxmlformats.org/officeDocument/2006/relationships/image" Target="../media/image4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-50" y="0"/>
            <a:ext cx="9144000" cy="93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PROJET ROV’NET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-50" y="4566025"/>
            <a:ext cx="9144000" cy="57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Bonnet Anthony 		 BTS SN-IR		     </a:t>
            </a:r>
            <a:r>
              <a:rPr lang="fr"/>
              <a:t>S</a:t>
            </a:r>
            <a:r>
              <a:rPr lang="fr"/>
              <a:t>ESSION 2020</a:t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0025" y="1624013"/>
            <a:ext cx="1123950" cy="189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1908275" y="0"/>
            <a:ext cx="723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EXPRESSION DU BESOIN</a:t>
            </a:r>
            <a:endParaRPr/>
          </a:p>
        </p:txBody>
      </p:sp>
      <p:sp>
        <p:nvSpPr>
          <p:cNvPr id="62" name="Google Shape;62;p14"/>
          <p:cNvSpPr txBox="1"/>
          <p:nvPr/>
        </p:nvSpPr>
        <p:spPr>
          <a:xfrm>
            <a:off x="2331050" y="717825"/>
            <a:ext cx="6813000" cy="44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❏"/>
            </a:pPr>
            <a:r>
              <a:rPr lang="fr" sz="2100">
                <a:solidFill>
                  <a:schemeClr val="dk1"/>
                </a:solidFill>
              </a:rPr>
              <a:t>Piloter le </a:t>
            </a:r>
            <a:r>
              <a:rPr lang="fr" sz="2100">
                <a:solidFill>
                  <a:schemeClr val="dk1"/>
                </a:solidFill>
              </a:rPr>
              <a:t>robot</a:t>
            </a:r>
            <a:endParaRPr sz="21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❏"/>
            </a:pPr>
            <a:r>
              <a:rPr lang="fr" sz="2100">
                <a:solidFill>
                  <a:schemeClr val="dk1"/>
                </a:solidFill>
              </a:rPr>
              <a:t>Récoltes d’échantillons (Bras articulé)</a:t>
            </a:r>
            <a:endParaRPr sz="21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❏"/>
            </a:pPr>
            <a:r>
              <a:rPr lang="fr" sz="2100">
                <a:solidFill>
                  <a:schemeClr val="dk1"/>
                </a:solidFill>
              </a:rPr>
              <a:t>Visualisation de l’environnement</a:t>
            </a:r>
            <a:endParaRPr sz="21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❏"/>
            </a:pPr>
            <a:r>
              <a:rPr lang="fr" sz="2100">
                <a:solidFill>
                  <a:schemeClr val="dk1"/>
                </a:solidFill>
              </a:rPr>
              <a:t>Prises mesures de l’environnement</a:t>
            </a:r>
            <a:endParaRPr sz="21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❏"/>
            </a:pPr>
            <a:r>
              <a:rPr lang="fr" sz="2100">
                <a:solidFill>
                  <a:schemeClr val="dk1"/>
                </a:solidFill>
              </a:rPr>
              <a:t>Prises de photos</a:t>
            </a:r>
            <a:endParaRPr sz="21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❏"/>
            </a:pPr>
            <a:r>
              <a:rPr lang="fr" sz="2100">
                <a:solidFill>
                  <a:schemeClr val="dk1"/>
                </a:solidFill>
              </a:rPr>
              <a:t>Archivage des mesures</a:t>
            </a:r>
            <a:endParaRPr sz="21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❏"/>
            </a:pPr>
            <a:r>
              <a:rPr lang="fr" sz="2100">
                <a:solidFill>
                  <a:schemeClr val="dk1"/>
                </a:solidFill>
              </a:rPr>
              <a:t>Archivage des photos</a:t>
            </a:r>
            <a:endParaRPr sz="2100">
              <a:solidFill>
                <a:schemeClr val="dk1"/>
              </a:solidFill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7175" y="-75"/>
            <a:ext cx="2276700" cy="51435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ANALYSE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Expression du besoin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Contraintes techniques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Description structurelle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Ressource développement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Répartition des tâches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Comportement système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PERSONNELLE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</a:t>
            </a:r>
            <a:r>
              <a:rPr b="1" lang="fr" sz="1200">
                <a:solidFill>
                  <a:srgbClr val="999999"/>
                </a:solidFill>
              </a:rPr>
              <a:t>Tâches personnelles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IHM (maquette)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Architecture logicielle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Démarrer une campagne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Visualiser l’environnement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Piloter la caméra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Archiver les photos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Test de validation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   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2112275" y="0"/>
            <a:ext cx="7031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CONTRAINTES TECHNIQUES</a:t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 rotWithShape="1">
          <a:blip r:embed="rId3">
            <a:alphaModFix/>
          </a:blip>
          <a:srcRect b="12381" l="40156" r="24618" t="8753"/>
          <a:stretch/>
        </p:blipFill>
        <p:spPr>
          <a:xfrm>
            <a:off x="2222675" y="780650"/>
            <a:ext cx="4411252" cy="4362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32099" y="880975"/>
            <a:ext cx="1781175" cy="149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14851" y="3056900"/>
            <a:ext cx="1598425" cy="15840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7175" y="-75"/>
            <a:ext cx="2276700" cy="51435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ANALYSE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Expression du besoin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Contraintes techniques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Description structurelle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Ressource développement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Répartition des tâches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Comportement système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PERSONNELLE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</a:t>
            </a:r>
            <a:r>
              <a:rPr b="1" lang="fr" sz="1200">
                <a:solidFill>
                  <a:srgbClr val="999999"/>
                </a:solidFill>
              </a:rPr>
              <a:t>Tâches personnelles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IHM (maquette)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Architecture logicielle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Démarrer une campagne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Visualiser l’environnement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Piloter la caméra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Archiver les photos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Test de validation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   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1908275" y="0"/>
            <a:ext cx="723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DESCRIPTION STRUCTURELLE</a:t>
            </a:r>
            <a:endParaRPr/>
          </a:p>
        </p:txBody>
      </p:sp>
      <p:pic>
        <p:nvPicPr>
          <p:cNvPr id="78" name="Google Shape;78;p16"/>
          <p:cNvPicPr preferRelativeResize="0"/>
          <p:nvPr/>
        </p:nvPicPr>
        <p:blipFill rotWithShape="1">
          <a:blip r:embed="rId3">
            <a:alphaModFix/>
          </a:blip>
          <a:srcRect b="3965" l="3325" r="4804" t="2506"/>
          <a:stretch/>
        </p:blipFill>
        <p:spPr>
          <a:xfrm>
            <a:off x="2222675" y="972150"/>
            <a:ext cx="6921299" cy="417127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7175" y="-75"/>
            <a:ext cx="2276700" cy="51435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ANALYSE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Expression du besoin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Contraintes techniques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chemeClr val="lt1"/>
                </a:solidFill>
              </a:rPr>
              <a:t>  Description structurelle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Ressource développement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Répartition des tâches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Comportement système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PERSONNELLE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</a:t>
            </a:r>
            <a:r>
              <a:rPr b="1" lang="fr" sz="1200">
                <a:solidFill>
                  <a:srgbClr val="999999"/>
                </a:solidFill>
              </a:rPr>
              <a:t>Tâches personnelles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IHM (maquette)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Architecture logicielle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Démarrer une campagne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Visualiser l’environnement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Piloter la caméra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</a:t>
            </a:r>
            <a:r>
              <a:rPr b="1" lang="fr" sz="1200">
                <a:solidFill>
                  <a:srgbClr val="999999"/>
                </a:solidFill>
              </a:rPr>
              <a:t> Archiver les photos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Test de validation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    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0" name="Google Shape;80;p16"/>
          <p:cNvSpPr/>
          <p:nvPr/>
        </p:nvSpPr>
        <p:spPr>
          <a:xfrm>
            <a:off x="2340000" y="1175075"/>
            <a:ext cx="2632800" cy="38829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2112275" y="0"/>
            <a:ext cx="7031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RESSOURCES DE </a:t>
            </a:r>
            <a:r>
              <a:rPr lang="fr"/>
              <a:t>DÉVELOPPEMENT</a:t>
            </a:r>
            <a:endParaRPr/>
          </a:p>
        </p:txBody>
      </p:sp>
      <p:sp>
        <p:nvSpPr>
          <p:cNvPr id="86" name="Google Shape;86;p17"/>
          <p:cNvSpPr txBox="1"/>
          <p:nvPr/>
        </p:nvSpPr>
        <p:spPr>
          <a:xfrm>
            <a:off x="2222675" y="572700"/>
            <a:ext cx="6921300" cy="45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❏"/>
            </a:pPr>
            <a:r>
              <a:rPr lang="fr" sz="2000"/>
              <a:t>Environnement de développement </a:t>
            </a:r>
            <a:endParaRPr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/>
              <a:t>Qt Creator	</a:t>
            </a:r>
            <a:endParaRPr b="1"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❏"/>
            </a:pPr>
            <a:r>
              <a:rPr lang="fr" sz="2000"/>
              <a:t>Gestionnaire de versions</a:t>
            </a:r>
            <a:endParaRPr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/>
              <a:t> </a:t>
            </a:r>
            <a:r>
              <a:rPr b="1" lang="fr" sz="2000"/>
              <a:t>S</a:t>
            </a:r>
            <a:r>
              <a:rPr b="1" lang="fr" sz="2000"/>
              <a:t>ubversion</a:t>
            </a:r>
            <a:endParaRPr b="1"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❏"/>
            </a:pPr>
            <a:r>
              <a:rPr lang="fr" sz="2000"/>
              <a:t>Logiciel de création de diagramme </a:t>
            </a:r>
            <a:endParaRPr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/>
              <a:t>Bouml</a:t>
            </a:r>
            <a:endParaRPr b="1"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❏"/>
            </a:pPr>
            <a:r>
              <a:rPr lang="fr" sz="2000"/>
              <a:t>Générateur de documentation </a:t>
            </a:r>
            <a:endParaRPr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/>
              <a:t>Doxygen</a:t>
            </a:r>
            <a:endParaRPr b="1"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4200" y="1726375"/>
            <a:ext cx="1582000" cy="94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03438" y="2790425"/>
            <a:ext cx="789437" cy="7894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00425" y="3740121"/>
            <a:ext cx="2678175" cy="69782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 txBox="1"/>
          <p:nvPr/>
        </p:nvSpPr>
        <p:spPr>
          <a:xfrm>
            <a:off x="7175" y="-75"/>
            <a:ext cx="2276700" cy="51435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ANALYSE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Expression du besoin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Contraintes techniques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Description structurelle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chemeClr val="lt1"/>
                </a:solidFill>
              </a:rPr>
              <a:t>  Ressource développement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Répartition des tâches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Comportement système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PERSONNELLE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</a:t>
            </a:r>
            <a:r>
              <a:rPr b="1" lang="fr" sz="1200">
                <a:solidFill>
                  <a:srgbClr val="999999"/>
                </a:solidFill>
              </a:rPr>
              <a:t>Tâches personnelles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IHM (maquette)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Architecture logicielle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Démarrer une campagne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Visualiser l’environnement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Piloter la caméra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Archiver les photos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Test de validation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    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91" name="Google Shape;91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68300" y="301188"/>
            <a:ext cx="1933800" cy="162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1908275" y="0"/>
            <a:ext cx="723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Répartition des tâches</a:t>
            </a:r>
            <a:endParaRPr/>
          </a:p>
        </p:txBody>
      </p:sp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2675" y="572700"/>
            <a:ext cx="6921325" cy="457072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/>
        </p:nvSpPr>
        <p:spPr>
          <a:xfrm>
            <a:off x="7406575" y="4570750"/>
            <a:ext cx="1737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B45F06"/>
                </a:solidFill>
              </a:rPr>
              <a:t>Bonnet Anthony</a:t>
            </a:r>
            <a:endParaRPr>
              <a:solidFill>
                <a:srgbClr val="B45F0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BF9000"/>
                </a:solidFill>
              </a:rPr>
              <a:t>Tenaille Servan</a:t>
            </a:r>
            <a:endParaRPr>
              <a:solidFill>
                <a:srgbClr val="BF9000"/>
              </a:solidFill>
            </a:endParaRPr>
          </a:p>
        </p:txBody>
      </p:sp>
      <p:pic>
        <p:nvPicPr>
          <p:cNvPr id="99" name="Google Shape;9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54325" y="2093538"/>
            <a:ext cx="5943600" cy="111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29013" y="1741113"/>
            <a:ext cx="5514975" cy="18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34175" y="1236288"/>
            <a:ext cx="3771900" cy="197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29313" y="667675"/>
            <a:ext cx="3114675" cy="146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95600" y="3800388"/>
            <a:ext cx="3352800" cy="134302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8"/>
          <p:cNvSpPr txBox="1"/>
          <p:nvPr/>
        </p:nvSpPr>
        <p:spPr>
          <a:xfrm>
            <a:off x="7175" y="-75"/>
            <a:ext cx="2276700" cy="51435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ANALYSE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Expression du besoin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Contraintes techniques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Description structurelle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Ressource développement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Répartition des tâches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Comportement système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PERSONNELLE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</a:t>
            </a:r>
            <a:r>
              <a:rPr b="1" lang="fr" sz="1200">
                <a:solidFill>
                  <a:srgbClr val="999999"/>
                </a:solidFill>
              </a:rPr>
              <a:t>Tâches personnelles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IHM (maquette)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Architecture logicielle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Démarrer une campagne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Visualiser l’environnement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Piloter la caméra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Archiver les photos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Test de validation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    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05" name="Google Shape;105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383789" y="2521475"/>
            <a:ext cx="4760086" cy="119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/>
          <p:nvPr>
            <p:ph type="title"/>
          </p:nvPr>
        </p:nvSpPr>
        <p:spPr>
          <a:xfrm>
            <a:off x="1908275" y="0"/>
            <a:ext cx="723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COMPORTEMENT </a:t>
            </a:r>
            <a:r>
              <a:rPr lang="fr"/>
              <a:t>SYSTÈME</a:t>
            </a:r>
            <a:endParaRPr/>
          </a:p>
        </p:txBody>
      </p:sp>
      <p:pic>
        <p:nvPicPr>
          <p:cNvPr id="111" name="Google Shape;11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9825" y="572700"/>
            <a:ext cx="3410850" cy="447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77075" y="572700"/>
            <a:ext cx="578390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77075" y="1060488"/>
            <a:ext cx="5783901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77075" y="1576688"/>
            <a:ext cx="5783901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27288" y="2254113"/>
            <a:ext cx="3057525" cy="60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08951" y="1924050"/>
            <a:ext cx="5720126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855738" y="2829450"/>
            <a:ext cx="2819400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815599" y="1997650"/>
            <a:ext cx="5421050" cy="257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675150" y="3613238"/>
            <a:ext cx="2381250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855758" y="3848088"/>
            <a:ext cx="5845493" cy="129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9"/>
          <p:cNvSpPr txBox="1"/>
          <p:nvPr/>
        </p:nvSpPr>
        <p:spPr>
          <a:xfrm>
            <a:off x="7175" y="-75"/>
            <a:ext cx="2276700" cy="51435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ANALYSE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Expression du besoin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Contraintes techniques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Description structurelle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Ressource développement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Répartition des tâches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Comportement système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PERSONNELLE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</a:t>
            </a:r>
            <a:r>
              <a:rPr b="1" lang="fr" sz="1200">
                <a:solidFill>
                  <a:srgbClr val="999999"/>
                </a:solidFill>
              </a:rPr>
              <a:t>Tâches personnelles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IHM (maquette)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Architecture logicielle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Démarrer une campagne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Visualiser l’environnement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Piloter la caméra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Archiver les photos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Test de validation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   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>
            <p:ph type="title"/>
          </p:nvPr>
        </p:nvSpPr>
        <p:spPr>
          <a:xfrm>
            <a:off x="1908275" y="0"/>
            <a:ext cx="723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Tâches personnelles</a:t>
            </a:r>
            <a:endParaRPr/>
          </a:p>
        </p:txBody>
      </p:sp>
      <p:sp>
        <p:nvSpPr>
          <p:cNvPr id="127" name="Google Shape;127;p20"/>
          <p:cNvSpPr txBox="1"/>
          <p:nvPr/>
        </p:nvSpPr>
        <p:spPr>
          <a:xfrm>
            <a:off x="2222675" y="756625"/>
            <a:ext cx="6921300" cy="43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❏"/>
            </a:pPr>
            <a:r>
              <a:rPr b="1" lang="fr" sz="2000">
                <a:solidFill>
                  <a:schemeClr val="dk1"/>
                </a:solidFill>
              </a:rPr>
              <a:t>Itération numéro 1 :</a:t>
            </a:r>
            <a:endParaRPr b="1" sz="2000">
              <a:solidFill>
                <a:schemeClr val="dk1"/>
              </a:solidFill>
            </a:endParaRPr>
          </a:p>
          <a:p>
            <a:pPr indent="-330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600"/>
              <a:buChar char="●"/>
            </a:pPr>
            <a:r>
              <a:rPr lang="fr" sz="1600">
                <a:solidFill>
                  <a:srgbClr val="FF0000"/>
                </a:solidFill>
              </a:rPr>
              <a:t>Prise en charge de la caméra</a:t>
            </a:r>
            <a:endParaRPr sz="1600">
              <a:solidFill>
                <a:schemeClr val="dk1"/>
              </a:solidFill>
            </a:endParaRPr>
          </a:p>
          <a:p>
            <a:pPr indent="-330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600"/>
              <a:buChar char="●"/>
            </a:pPr>
            <a:r>
              <a:rPr lang="fr" sz="1600">
                <a:solidFill>
                  <a:srgbClr val="FF0000"/>
                </a:solidFill>
              </a:rPr>
              <a:t>Configurer la communication avec le rov</a:t>
            </a:r>
            <a:endParaRPr sz="1600">
              <a:solidFill>
                <a:srgbClr val="FF0000"/>
              </a:solidFill>
            </a:endParaRPr>
          </a:p>
          <a:p>
            <a:pPr indent="-330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Char char="●"/>
            </a:pPr>
            <a:r>
              <a:rPr lang="fr" sz="1600">
                <a:solidFill>
                  <a:srgbClr val="FF9900"/>
                </a:solidFill>
              </a:rPr>
              <a:t>Visualiser l’environnement </a:t>
            </a:r>
            <a:endParaRPr sz="1600">
              <a:solidFill>
                <a:srgbClr val="FF9900"/>
              </a:solidFill>
            </a:endParaRPr>
          </a:p>
          <a:p>
            <a:pPr indent="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❏"/>
            </a:pPr>
            <a:r>
              <a:rPr b="1" lang="fr" sz="2000">
                <a:solidFill>
                  <a:schemeClr val="dk1"/>
                </a:solidFill>
              </a:rPr>
              <a:t>Itération numéro 2 :</a:t>
            </a:r>
            <a:endParaRPr b="1" sz="2000">
              <a:solidFill>
                <a:schemeClr val="dk1"/>
              </a:solidFill>
            </a:endParaRPr>
          </a:p>
          <a:p>
            <a:pPr indent="-330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600"/>
              <a:buChar char="●"/>
            </a:pPr>
            <a:r>
              <a:rPr lang="fr" sz="1600">
                <a:solidFill>
                  <a:srgbClr val="FF0000"/>
                </a:solidFill>
              </a:rPr>
              <a:t>Prise en charge de la manette</a:t>
            </a:r>
            <a:endParaRPr sz="1600">
              <a:solidFill>
                <a:srgbClr val="FF0000"/>
              </a:solidFill>
            </a:endParaRPr>
          </a:p>
          <a:p>
            <a:pPr indent="-330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Char char="●"/>
            </a:pPr>
            <a:r>
              <a:rPr lang="fr" sz="1600">
                <a:solidFill>
                  <a:srgbClr val="FF9900"/>
                </a:solidFill>
              </a:rPr>
              <a:t>Fabrication des trames de déplacement de la caméra</a:t>
            </a:r>
            <a:endParaRPr sz="1600">
              <a:solidFill>
                <a:srgbClr val="FF9900"/>
              </a:solidFill>
            </a:endParaRPr>
          </a:p>
          <a:p>
            <a:pPr indent="-330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Char char="●"/>
            </a:pPr>
            <a:r>
              <a:rPr lang="fr" sz="1600">
                <a:solidFill>
                  <a:srgbClr val="FF9900"/>
                </a:solidFill>
              </a:rPr>
              <a:t>Prendre une photo</a:t>
            </a:r>
            <a:endParaRPr sz="1600">
              <a:solidFill>
                <a:srgbClr val="FF99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❏"/>
            </a:pPr>
            <a:r>
              <a:rPr b="1" lang="fr" sz="2000">
                <a:solidFill>
                  <a:schemeClr val="dk1"/>
                </a:solidFill>
              </a:rPr>
              <a:t>Itération numéro 3 :</a:t>
            </a:r>
            <a:endParaRPr b="1" sz="2000">
              <a:solidFill>
                <a:schemeClr val="dk1"/>
              </a:solidFill>
            </a:endParaRPr>
          </a:p>
          <a:p>
            <a:pPr indent="-330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Char char="●"/>
            </a:pPr>
            <a:r>
              <a:rPr lang="fr" sz="1600">
                <a:solidFill>
                  <a:srgbClr val="FF9900"/>
                </a:solidFill>
              </a:rPr>
              <a:t>Archivage des données</a:t>
            </a:r>
            <a:endParaRPr sz="1600">
              <a:solidFill>
                <a:srgbClr val="FF9900"/>
              </a:solidFill>
            </a:endParaRPr>
          </a:p>
          <a:p>
            <a:pPr indent="-330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1600"/>
              <a:buChar char="●"/>
            </a:pPr>
            <a:r>
              <a:rPr lang="fr" sz="1600">
                <a:solidFill>
                  <a:srgbClr val="4A86E8"/>
                </a:solidFill>
              </a:rPr>
              <a:t>Configurer une campagne </a:t>
            </a:r>
            <a:endParaRPr sz="1600">
              <a:solidFill>
                <a:srgbClr val="4A86E8"/>
              </a:solidFill>
            </a:endParaRPr>
          </a:p>
        </p:txBody>
      </p:sp>
      <p:sp>
        <p:nvSpPr>
          <p:cNvPr id="128" name="Google Shape;128;p20"/>
          <p:cNvSpPr txBox="1"/>
          <p:nvPr/>
        </p:nvSpPr>
        <p:spPr>
          <a:xfrm>
            <a:off x="7175" y="-75"/>
            <a:ext cx="2276700" cy="51435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Expression du besoin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Contraintes techniques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Description structurelle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Ressource développement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Répartition des tâches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Comportement système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PERSONNELLE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Tâches personnelles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IHM (maquette)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Architecture logicielle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Démarrer une campagne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Visualiser l’environnement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Piloter la caméra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Archiver les photos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Test de validation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   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/>
          <p:nvPr>
            <p:ph type="title"/>
          </p:nvPr>
        </p:nvSpPr>
        <p:spPr>
          <a:xfrm>
            <a:off x="1908275" y="0"/>
            <a:ext cx="723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INTERFACE HOMME-MACHINE</a:t>
            </a:r>
            <a:endParaRPr/>
          </a:p>
        </p:txBody>
      </p:sp>
      <p:pic>
        <p:nvPicPr>
          <p:cNvPr id="134" name="Google Shape;13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0850" y="839200"/>
            <a:ext cx="5734050" cy="416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13100" y="1261250"/>
            <a:ext cx="6735801" cy="296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1"/>
          <p:cNvSpPr txBox="1"/>
          <p:nvPr/>
        </p:nvSpPr>
        <p:spPr>
          <a:xfrm>
            <a:off x="7175" y="-75"/>
            <a:ext cx="2276700" cy="51435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Expression du besoin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Contraintes techniques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Description structurelle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Ressource développement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Répartition des tâches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Comportement système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PERSONNELLE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</a:t>
            </a:r>
            <a:r>
              <a:rPr b="1" lang="fr" sz="1200">
                <a:solidFill>
                  <a:srgbClr val="999999"/>
                </a:solidFill>
              </a:rPr>
              <a:t>Tâches personnelles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IHM (maquette)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Architecture logicielle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Démarrer une campagne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Visualiser l’environnement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Piloter la caméra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Archiver les photos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Test de validation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   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/>
          <p:nvPr>
            <p:ph type="title"/>
          </p:nvPr>
        </p:nvSpPr>
        <p:spPr>
          <a:xfrm>
            <a:off x="1908275" y="0"/>
            <a:ext cx="7235700" cy="6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ARCHITECTURE LOGICIELLE</a:t>
            </a:r>
            <a:endParaRPr/>
          </a:p>
        </p:txBody>
      </p:sp>
      <p:pic>
        <p:nvPicPr>
          <p:cNvPr id="142" name="Google Shape;142;p22"/>
          <p:cNvPicPr preferRelativeResize="0"/>
          <p:nvPr/>
        </p:nvPicPr>
        <p:blipFill rotWithShape="1">
          <a:blip r:embed="rId3">
            <a:alphaModFix/>
          </a:blip>
          <a:srcRect b="0" l="17444" r="0" t="20716"/>
          <a:stretch/>
        </p:blipFill>
        <p:spPr>
          <a:xfrm>
            <a:off x="2217875" y="651600"/>
            <a:ext cx="6926099" cy="4491899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2"/>
          <p:cNvSpPr txBox="1"/>
          <p:nvPr/>
        </p:nvSpPr>
        <p:spPr>
          <a:xfrm>
            <a:off x="7175" y="-75"/>
            <a:ext cx="2276700" cy="51435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Expression du besoin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Contraintes techniques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Description structurelle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Ressource développement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Répartition des tâches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Comportement système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PERSONNELLE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</a:t>
            </a:r>
            <a:r>
              <a:rPr b="1" lang="fr" sz="1200">
                <a:solidFill>
                  <a:srgbClr val="999999"/>
                </a:solidFill>
              </a:rPr>
              <a:t>Tâches personnelles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IHM (maquette)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Architecture logicielle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Démarrer une campagne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Visualiser l’environnement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Piloter la caméra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Archiver les photos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Test de validation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   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>
            <p:ph type="title"/>
          </p:nvPr>
        </p:nvSpPr>
        <p:spPr>
          <a:xfrm>
            <a:off x="1908275" y="0"/>
            <a:ext cx="723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DÉMARRER</a:t>
            </a:r>
            <a:r>
              <a:rPr lang="fr"/>
              <a:t> UNE CAMPAGNE</a:t>
            </a:r>
            <a:endParaRPr/>
          </a:p>
        </p:txBody>
      </p:sp>
      <p:pic>
        <p:nvPicPr>
          <p:cNvPr id="149" name="Google Shape;14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2675" y="572700"/>
            <a:ext cx="6921300" cy="4570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3"/>
          <p:cNvPicPr preferRelativeResize="0"/>
          <p:nvPr/>
        </p:nvPicPr>
        <p:blipFill rotWithShape="1">
          <a:blip r:embed="rId4">
            <a:alphaModFix/>
          </a:blip>
          <a:srcRect b="0" l="10136" r="0" t="10257"/>
          <a:stretch/>
        </p:blipFill>
        <p:spPr>
          <a:xfrm>
            <a:off x="2222675" y="592938"/>
            <a:ext cx="6921299" cy="453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3"/>
          <p:cNvPicPr preferRelativeResize="0"/>
          <p:nvPr/>
        </p:nvPicPr>
        <p:blipFill rotWithShape="1">
          <a:blip r:embed="rId5">
            <a:alphaModFix/>
          </a:blip>
          <a:srcRect b="0" l="7621" r="4574" t="14478"/>
          <a:stretch/>
        </p:blipFill>
        <p:spPr>
          <a:xfrm>
            <a:off x="2222675" y="843061"/>
            <a:ext cx="6921299" cy="3457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3"/>
          <p:cNvPicPr preferRelativeResize="0"/>
          <p:nvPr/>
        </p:nvPicPr>
        <p:blipFill rotWithShape="1">
          <a:blip r:embed="rId6">
            <a:alphaModFix/>
          </a:blip>
          <a:srcRect b="0" l="29537" r="0" t="44699"/>
          <a:stretch/>
        </p:blipFill>
        <p:spPr>
          <a:xfrm>
            <a:off x="2222674" y="951100"/>
            <a:ext cx="6921301" cy="349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3"/>
          <p:cNvSpPr txBox="1"/>
          <p:nvPr/>
        </p:nvSpPr>
        <p:spPr>
          <a:xfrm>
            <a:off x="7175" y="-75"/>
            <a:ext cx="2276700" cy="51435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Expression du besoin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Contraintes techniques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Description structurelle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Ressource développement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Répartition des tâches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Comportement système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PERSONNELLE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</a:t>
            </a:r>
            <a:r>
              <a:rPr b="1" lang="fr" sz="1200">
                <a:solidFill>
                  <a:srgbClr val="999999"/>
                </a:solidFill>
              </a:rPr>
              <a:t>Tâches personnelles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IHM (maquette)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Architecture logicielle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Démarrer une campagne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Visualiser l’environnement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Piloter la caméra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Archiver les photos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Test de validation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   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/>
          <p:nvPr>
            <p:ph type="title"/>
          </p:nvPr>
        </p:nvSpPr>
        <p:spPr>
          <a:xfrm>
            <a:off x="1908275" y="0"/>
            <a:ext cx="723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DÉMARRER UNE CAMPAGNE</a:t>
            </a:r>
            <a:endParaRPr/>
          </a:p>
        </p:txBody>
      </p:sp>
      <p:pic>
        <p:nvPicPr>
          <p:cNvPr id="159" name="Google Shape;15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5100" y="572700"/>
            <a:ext cx="6868875" cy="457072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4"/>
          <p:cNvSpPr txBox="1"/>
          <p:nvPr/>
        </p:nvSpPr>
        <p:spPr>
          <a:xfrm>
            <a:off x="7175" y="-75"/>
            <a:ext cx="2276700" cy="51435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Expression du besoin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Contraintes techniques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Description structurelle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Ressource développement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Répartition des tâches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Comportement système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PERSONNELLE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</a:t>
            </a:r>
            <a:r>
              <a:rPr b="1" lang="fr" sz="1200">
                <a:solidFill>
                  <a:srgbClr val="999999"/>
                </a:solidFill>
              </a:rPr>
              <a:t>Tâches personnelles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IHM (maquette)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Architecture logicielle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Démarrer une campagne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Visualiser l’environnement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Piloter la caméra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Archiver les photos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Test de validation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   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/>
          <p:nvPr>
            <p:ph type="title"/>
          </p:nvPr>
        </p:nvSpPr>
        <p:spPr>
          <a:xfrm>
            <a:off x="1908275" y="0"/>
            <a:ext cx="723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DÉMARRER UNE CAMPAGNE</a:t>
            </a:r>
            <a:endParaRPr/>
          </a:p>
        </p:txBody>
      </p:sp>
      <p:pic>
        <p:nvPicPr>
          <p:cNvPr id="166" name="Google Shape;16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2138" y="680250"/>
            <a:ext cx="4747976" cy="4463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5"/>
          <p:cNvSpPr txBox="1"/>
          <p:nvPr/>
        </p:nvSpPr>
        <p:spPr>
          <a:xfrm>
            <a:off x="7175" y="-75"/>
            <a:ext cx="2276700" cy="51435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Expression du besoin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Contraintes techniques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Description structurelle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Ressource développement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Répartition des tâches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Comportement système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PERSONNELLE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</a:t>
            </a:r>
            <a:r>
              <a:rPr b="1" lang="fr" sz="1200">
                <a:solidFill>
                  <a:srgbClr val="999999"/>
                </a:solidFill>
              </a:rPr>
              <a:t>Tâches personnelles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IHM (maquette)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Architecture logicielle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Démarrer une campagne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Visualiser l’environnement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Piloter la caméra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Archiver les photos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Test de validation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   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 txBox="1"/>
          <p:nvPr>
            <p:ph type="title"/>
          </p:nvPr>
        </p:nvSpPr>
        <p:spPr>
          <a:xfrm>
            <a:off x="1908275" y="0"/>
            <a:ext cx="723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DÉMARRER UNE CAMPAGNE</a:t>
            </a:r>
            <a:endParaRPr/>
          </a:p>
        </p:txBody>
      </p:sp>
      <p:pic>
        <p:nvPicPr>
          <p:cNvPr id="173" name="Google Shape;17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9550" y="680825"/>
            <a:ext cx="3135075" cy="188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6"/>
          <p:cNvPicPr preferRelativeResize="0"/>
          <p:nvPr/>
        </p:nvPicPr>
        <p:blipFill rotWithShape="1">
          <a:blip r:embed="rId4">
            <a:alphaModFix/>
          </a:blip>
          <a:srcRect b="0" l="56916" r="0" t="74835"/>
          <a:stretch/>
        </p:blipFill>
        <p:spPr>
          <a:xfrm>
            <a:off x="2222671" y="2444423"/>
            <a:ext cx="4825282" cy="2571676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6"/>
          <p:cNvSpPr txBox="1"/>
          <p:nvPr/>
        </p:nvSpPr>
        <p:spPr>
          <a:xfrm>
            <a:off x="5812325" y="1011000"/>
            <a:ext cx="3331500" cy="12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➢"/>
            </a:pPr>
            <a:r>
              <a:rPr b="1" lang="fr" sz="1600"/>
              <a:t>Patron de conception</a:t>
            </a:r>
            <a:endParaRPr b="1"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➢"/>
            </a:pPr>
            <a:r>
              <a:rPr b="1" lang="fr" sz="1600"/>
              <a:t>R</a:t>
            </a:r>
            <a:r>
              <a:rPr b="1" lang="fr" sz="1600"/>
              <a:t>estreindre l'instanciation</a:t>
            </a:r>
            <a:endParaRPr b="1" sz="1600"/>
          </a:p>
        </p:txBody>
      </p:sp>
      <p:sp>
        <p:nvSpPr>
          <p:cNvPr id="176" name="Google Shape;176;p26"/>
          <p:cNvSpPr txBox="1"/>
          <p:nvPr/>
        </p:nvSpPr>
        <p:spPr>
          <a:xfrm>
            <a:off x="7175" y="-75"/>
            <a:ext cx="2276700" cy="51435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Expression du besoin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Contraintes techniques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Description structurelle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Ressource développement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Répartition des tâches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Comportement système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PERSONNELLE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</a:t>
            </a:r>
            <a:r>
              <a:rPr b="1" lang="fr" sz="1200">
                <a:solidFill>
                  <a:srgbClr val="999999"/>
                </a:solidFill>
              </a:rPr>
              <a:t>Tâches personnelles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IHM (maquette)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Architecture logicielle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Démarrer une campagne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Visualiser l’environnement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Piloter la caméra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Archiver les photos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Test de validation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   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7"/>
          <p:cNvSpPr txBox="1"/>
          <p:nvPr>
            <p:ph type="title"/>
          </p:nvPr>
        </p:nvSpPr>
        <p:spPr>
          <a:xfrm>
            <a:off x="1908275" y="0"/>
            <a:ext cx="723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DÉMARRER UNE CAMPAGNE</a:t>
            </a:r>
            <a:endParaRPr/>
          </a:p>
        </p:txBody>
      </p:sp>
      <p:pic>
        <p:nvPicPr>
          <p:cNvPr id="182" name="Google Shape;18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6675" y="680825"/>
            <a:ext cx="3135075" cy="188105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7"/>
          <p:cNvSpPr txBox="1"/>
          <p:nvPr/>
        </p:nvSpPr>
        <p:spPr>
          <a:xfrm>
            <a:off x="5621525" y="1011000"/>
            <a:ext cx="3522600" cy="12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➢"/>
            </a:pPr>
            <a:r>
              <a:rPr b="1" lang="fr" sz="1600"/>
              <a:t>Patron de conception</a:t>
            </a:r>
            <a:endParaRPr b="1"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➢"/>
            </a:pPr>
            <a:r>
              <a:rPr b="1" lang="fr" sz="1600"/>
              <a:t>Restreindre l'instanciation</a:t>
            </a:r>
            <a:endParaRPr b="1" sz="1600"/>
          </a:p>
        </p:txBody>
      </p:sp>
      <p:sp>
        <p:nvSpPr>
          <p:cNvPr id="184" name="Google Shape;184;p27"/>
          <p:cNvSpPr txBox="1"/>
          <p:nvPr/>
        </p:nvSpPr>
        <p:spPr>
          <a:xfrm>
            <a:off x="2666675" y="2561875"/>
            <a:ext cx="6185700" cy="25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808000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static BaseDeDonnees* </a:t>
            </a:r>
            <a:r>
              <a:rPr lang="fr" sz="1200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getInstance</a:t>
            </a:r>
            <a:r>
              <a:rPr lang="fr" sz="1200">
                <a:solidFill>
                  <a:srgbClr val="0055AF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(QString type=</a:t>
            </a:r>
            <a:r>
              <a:rPr lang="fr" sz="1200">
                <a:solidFill>
                  <a:srgbClr val="008000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"QSQLITE"</a:t>
            </a:r>
            <a:r>
              <a:rPr lang="fr" sz="1200">
                <a:solidFill>
                  <a:srgbClr val="0055AF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fr" sz="1200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200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BaseDeDonnees* BaseDeDonnees::getInstance(QString type)</a:t>
            </a:r>
            <a:br>
              <a:rPr lang="fr" sz="1200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lang="fr" sz="1200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br>
              <a:rPr lang="fr" sz="1200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lang="fr" sz="1200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	</a:t>
            </a:r>
            <a:r>
              <a:rPr lang="fr" sz="1200">
                <a:solidFill>
                  <a:srgbClr val="808000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fr" sz="1200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(baseDeDonnees == </a:t>
            </a:r>
            <a:r>
              <a:rPr lang="fr" sz="1200">
                <a:solidFill>
                  <a:srgbClr val="000080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nullptr</a:t>
            </a:r>
            <a:r>
              <a:rPr lang="fr" sz="1200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fr" sz="1200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lang="fr" sz="1200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  	baseDeDonnees = </a:t>
            </a:r>
            <a:r>
              <a:rPr lang="fr" sz="1200">
                <a:solidFill>
                  <a:srgbClr val="808000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fr" sz="1200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BaseDeDonnees(type);</a:t>
            </a:r>
            <a:br>
              <a:rPr lang="fr" sz="1200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br>
              <a:rPr lang="fr" sz="1200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lang="fr" sz="1200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	nbAcces++;</a:t>
            </a:r>
            <a:br>
              <a:rPr lang="fr" sz="1200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br>
              <a:rPr lang="fr" sz="1200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lang="fr" sz="1200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	</a:t>
            </a:r>
            <a:r>
              <a:rPr lang="fr" sz="1200">
                <a:solidFill>
                  <a:srgbClr val="808000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fr" sz="1200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baseDeDonnees;</a:t>
            </a:r>
            <a:br>
              <a:rPr lang="fr" sz="1200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lang="fr" sz="1200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</p:txBody>
      </p:sp>
      <p:sp>
        <p:nvSpPr>
          <p:cNvPr id="185" name="Google Shape;185;p27"/>
          <p:cNvSpPr txBox="1"/>
          <p:nvPr/>
        </p:nvSpPr>
        <p:spPr>
          <a:xfrm>
            <a:off x="7175" y="-75"/>
            <a:ext cx="2276700" cy="51435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Expression du besoin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Contraintes techniques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Description structurelle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Ressource développement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Répartition des tâches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Comportement système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PERSONNELLE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</a:t>
            </a:r>
            <a:r>
              <a:rPr b="1" lang="fr" sz="1200">
                <a:solidFill>
                  <a:srgbClr val="999999"/>
                </a:solidFill>
              </a:rPr>
              <a:t>Tâches personnelles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IHM (maquette)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Architecture logicielle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Démarrer une campagne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Visualiser l’environnement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Piloter la caméra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Archiver les photos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Test de validation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   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8"/>
          <p:cNvSpPr txBox="1"/>
          <p:nvPr>
            <p:ph type="title"/>
          </p:nvPr>
        </p:nvSpPr>
        <p:spPr>
          <a:xfrm>
            <a:off x="1908275" y="0"/>
            <a:ext cx="723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VISUALISER L’ENVIRONNEMENT</a:t>
            </a:r>
            <a:endParaRPr/>
          </a:p>
        </p:txBody>
      </p:sp>
      <p:pic>
        <p:nvPicPr>
          <p:cNvPr id="191" name="Google Shape;191;p28"/>
          <p:cNvPicPr preferRelativeResize="0"/>
          <p:nvPr/>
        </p:nvPicPr>
        <p:blipFill rotWithShape="1">
          <a:blip r:embed="rId3">
            <a:alphaModFix/>
          </a:blip>
          <a:srcRect b="0" l="5953" r="0" t="7407"/>
          <a:stretch/>
        </p:blipFill>
        <p:spPr>
          <a:xfrm>
            <a:off x="3073262" y="596700"/>
            <a:ext cx="4644974" cy="4546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8"/>
          <p:cNvPicPr preferRelativeResize="0"/>
          <p:nvPr/>
        </p:nvPicPr>
        <p:blipFill rotWithShape="1">
          <a:blip r:embed="rId4">
            <a:alphaModFix/>
          </a:blip>
          <a:srcRect b="0" l="28673" r="0" t="4379"/>
          <a:stretch/>
        </p:blipFill>
        <p:spPr>
          <a:xfrm>
            <a:off x="3364887" y="703937"/>
            <a:ext cx="4466225" cy="443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8"/>
          <p:cNvPicPr preferRelativeResize="0"/>
          <p:nvPr/>
        </p:nvPicPr>
        <p:blipFill rotWithShape="1">
          <a:blip r:embed="rId5">
            <a:alphaModFix/>
          </a:blip>
          <a:srcRect b="0" l="40568" r="0" t="23005"/>
          <a:stretch/>
        </p:blipFill>
        <p:spPr>
          <a:xfrm>
            <a:off x="3230013" y="616625"/>
            <a:ext cx="4592219" cy="450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8"/>
          <p:cNvPicPr preferRelativeResize="0"/>
          <p:nvPr/>
        </p:nvPicPr>
        <p:blipFill rotWithShape="1">
          <a:blip r:embed="rId6">
            <a:alphaModFix/>
          </a:blip>
          <a:srcRect b="0" l="36232" r="0" t="3493"/>
          <a:stretch/>
        </p:blipFill>
        <p:spPr>
          <a:xfrm>
            <a:off x="3779123" y="596700"/>
            <a:ext cx="3637752" cy="4546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8"/>
          <p:cNvPicPr preferRelativeResize="0"/>
          <p:nvPr/>
        </p:nvPicPr>
        <p:blipFill rotWithShape="1">
          <a:blip r:embed="rId7">
            <a:alphaModFix/>
          </a:blip>
          <a:srcRect b="0" l="52770" r="0" t="46010"/>
          <a:stretch/>
        </p:blipFill>
        <p:spPr>
          <a:xfrm>
            <a:off x="2903220" y="616625"/>
            <a:ext cx="5489609" cy="450695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8"/>
          <p:cNvSpPr txBox="1"/>
          <p:nvPr/>
        </p:nvSpPr>
        <p:spPr>
          <a:xfrm>
            <a:off x="7175" y="-75"/>
            <a:ext cx="2276700" cy="51435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Expression du besoin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Contraintes techniques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Description structurelle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Ressource développement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Répartition des tâches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Comportement système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PERSONNELLE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</a:t>
            </a:r>
            <a:r>
              <a:rPr b="1" lang="fr" sz="1200">
                <a:solidFill>
                  <a:srgbClr val="999999"/>
                </a:solidFill>
              </a:rPr>
              <a:t>Tâches personnelles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IHM (maquette)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Architecture logicielle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Démarrer une campagne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Visualiser l’environnement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Piloter la caméra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Archiver les photos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Test de validation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   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9"/>
          <p:cNvSpPr txBox="1"/>
          <p:nvPr>
            <p:ph type="title"/>
          </p:nvPr>
        </p:nvSpPr>
        <p:spPr>
          <a:xfrm>
            <a:off x="1908275" y="0"/>
            <a:ext cx="723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VISUALISER L’ENVIRONNEMENT</a:t>
            </a:r>
            <a:endParaRPr/>
          </a:p>
        </p:txBody>
      </p:sp>
      <p:pic>
        <p:nvPicPr>
          <p:cNvPr id="202" name="Google Shape;20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6525" y="572700"/>
            <a:ext cx="5356125" cy="4565625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9"/>
          <p:cNvSpPr txBox="1"/>
          <p:nvPr/>
        </p:nvSpPr>
        <p:spPr>
          <a:xfrm>
            <a:off x="7175" y="-75"/>
            <a:ext cx="2276700" cy="51435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Expression du besoin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Contraintes techniques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Description structurelle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Ressource développement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Répartition des tâches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Comportement système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PERSONNELLE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</a:t>
            </a:r>
            <a:r>
              <a:rPr b="1" lang="fr" sz="1200">
                <a:solidFill>
                  <a:srgbClr val="999999"/>
                </a:solidFill>
              </a:rPr>
              <a:t>Tâches personnelles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IHM (maquette)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Architecture logicielle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Démarrer une campagne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Visualiser l’environnement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Piloter la caméra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Archiver les photos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Test de validation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   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0"/>
          <p:cNvSpPr txBox="1"/>
          <p:nvPr>
            <p:ph type="title"/>
          </p:nvPr>
        </p:nvSpPr>
        <p:spPr>
          <a:xfrm>
            <a:off x="1908275" y="0"/>
            <a:ext cx="723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VISUALISER L’ENVIRONNEMENT</a:t>
            </a:r>
            <a:endParaRPr/>
          </a:p>
        </p:txBody>
      </p:sp>
      <p:pic>
        <p:nvPicPr>
          <p:cNvPr id="209" name="Google Shape;209;p30"/>
          <p:cNvPicPr preferRelativeResize="0"/>
          <p:nvPr/>
        </p:nvPicPr>
        <p:blipFill rotWithShape="1">
          <a:blip r:embed="rId3">
            <a:alphaModFix/>
          </a:blip>
          <a:srcRect b="0" l="84982" r="0" t="78326"/>
          <a:stretch/>
        </p:blipFill>
        <p:spPr>
          <a:xfrm>
            <a:off x="2317674" y="3163400"/>
            <a:ext cx="1484650" cy="198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60123" y="906938"/>
            <a:ext cx="2200275" cy="207645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0"/>
          <p:cNvSpPr txBox="1"/>
          <p:nvPr/>
        </p:nvSpPr>
        <p:spPr>
          <a:xfrm>
            <a:off x="5254525" y="1655900"/>
            <a:ext cx="3761400" cy="4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FF0000"/>
                </a:solidFill>
              </a:rPr>
              <a:t>THREAD = FIL </a:t>
            </a:r>
            <a:r>
              <a:rPr b="1" lang="fr" sz="1800">
                <a:solidFill>
                  <a:srgbClr val="FF0000"/>
                </a:solidFill>
              </a:rPr>
              <a:t>D'EXÉCUTION</a:t>
            </a:r>
            <a:endParaRPr b="1" sz="1800">
              <a:solidFill>
                <a:srgbClr val="FF0000"/>
              </a:solidFill>
            </a:endParaRPr>
          </a:p>
        </p:txBody>
      </p:sp>
      <p:pic>
        <p:nvPicPr>
          <p:cNvPr id="212" name="Google Shape;212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22663" y="1175025"/>
            <a:ext cx="6921324" cy="171892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0"/>
          <p:cNvSpPr txBox="1"/>
          <p:nvPr/>
        </p:nvSpPr>
        <p:spPr>
          <a:xfrm>
            <a:off x="3937525" y="3756075"/>
            <a:ext cx="5246700" cy="9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>
                <a:solidFill>
                  <a:srgbClr val="FF0000"/>
                </a:solidFill>
              </a:rPr>
              <a:t>Lancement du Thread : </a:t>
            </a:r>
            <a:endParaRPr b="1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>
                <a:solidFill>
                  <a:schemeClr val="dk1"/>
                </a:solidFill>
              </a:rPr>
              <a:t>void QThread::start (</a:t>
            </a:r>
            <a:r>
              <a:rPr b="1" lang="fr">
                <a:solidFill>
                  <a:schemeClr val="dk1"/>
                </a:solidFill>
                <a:uFill>
                  <a:noFill/>
                </a:uFill>
                <a:hlinkClick r:id="rId6"/>
              </a:rPr>
              <a:t> </a:t>
            </a:r>
            <a:r>
              <a:rPr b="1" lang="fr" u="sng">
                <a:solidFill>
                  <a:schemeClr val="hlink"/>
                </a:solidFill>
                <a:hlinkClick r:id="rId7"/>
              </a:rPr>
              <a:t>Priority</a:t>
            </a:r>
            <a:r>
              <a:rPr b="1" lang="fr">
                <a:solidFill>
                  <a:schemeClr val="dk1"/>
                </a:solidFill>
              </a:rPr>
              <a:t> priority = InheritPriority ) [slot]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30"/>
          <p:cNvSpPr txBox="1"/>
          <p:nvPr/>
        </p:nvSpPr>
        <p:spPr>
          <a:xfrm>
            <a:off x="7175" y="-75"/>
            <a:ext cx="2276700" cy="51435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Expression du besoin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Contraintes techniques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Description structurelle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Ressource développement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Répartition des tâches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Comportement système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PERSONNELLE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</a:t>
            </a:r>
            <a:r>
              <a:rPr b="1" lang="fr" sz="1200">
                <a:solidFill>
                  <a:srgbClr val="999999"/>
                </a:solidFill>
              </a:rPr>
              <a:t>Tâches personnelles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IHM (maquette)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Architecture logicielle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Démarrer une campagne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Visualiser l’environnement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Piloter la caméra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Archiver les photos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Test de validation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   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2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1"/>
          <p:cNvSpPr txBox="1"/>
          <p:nvPr>
            <p:ph type="title"/>
          </p:nvPr>
        </p:nvSpPr>
        <p:spPr>
          <a:xfrm>
            <a:off x="1908275" y="0"/>
            <a:ext cx="723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PILOTER LA </a:t>
            </a:r>
            <a:r>
              <a:rPr lang="fr"/>
              <a:t>CAMÉRA</a:t>
            </a:r>
            <a:endParaRPr/>
          </a:p>
        </p:txBody>
      </p:sp>
      <p:pic>
        <p:nvPicPr>
          <p:cNvPr id="220" name="Google Shape;220;p31"/>
          <p:cNvPicPr preferRelativeResize="0"/>
          <p:nvPr/>
        </p:nvPicPr>
        <p:blipFill rotWithShape="1">
          <a:blip r:embed="rId3">
            <a:alphaModFix/>
          </a:blip>
          <a:srcRect b="0" l="25345" r="0" t="40055"/>
          <a:stretch/>
        </p:blipFill>
        <p:spPr>
          <a:xfrm>
            <a:off x="2522249" y="666575"/>
            <a:ext cx="6366513" cy="447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31"/>
          <p:cNvPicPr preferRelativeResize="0"/>
          <p:nvPr/>
        </p:nvPicPr>
        <p:blipFill rotWithShape="1">
          <a:blip r:embed="rId4">
            <a:alphaModFix/>
          </a:blip>
          <a:srcRect b="0" l="55952" r="0" t="70324"/>
          <a:stretch/>
        </p:blipFill>
        <p:spPr>
          <a:xfrm>
            <a:off x="2746927" y="1018550"/>
            <a:ext cx="5760275" cy="32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1"/>
          <p:cNvSpPr txBox="1"/>
          <p:nvPr/>
        </p:nvSpPr>
        <p:spPr>
          <a:xfrm>
            <a:off x="7175" y="-75"/>
            <a:ext cx="2276700" cy="51435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Expression du besoin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Contraintes techniques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Description structurelle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Ressource développement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Répartition des tâches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Comportement système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PERSONNELLE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</a:t>
            </a:r>
            <a:r>
              <a:rPr b="1" lang="fr" sz="1200">
                <a:solidFill>
                  <a:srgbClr val="999999"/>
                </a:solidFill>
              </a:rPr>
              <a:t>Tâches personnelles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IHM (maquette)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Architecture logicielle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Démarrer une campagne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Visualiser l’environnement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Piloter la caméra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Archiver les photos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Test de validation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   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2"/>
          <p:cNvSpPr txBox="1"/>
          <p:nvPr>
            <p:ph type="title"/>
          </p:nvPr>
        </p:nvSpPr>
        <p:spPr>
          <a:xfrm>
            <a:off x="1908275" y="0"/>
            <a:ext cx="723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PILOTER LA CAMÉRA</a:t>
            </a:r>
            <a:endParaRPr/>
          </a:p>
        </p:txBody>
      </p:sp>
      <p:pic>
        <p:nvPicPr>
          <p:cNvPr id="228" name="Google Shape;22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2676" y="1297163"/>
            <a:ext cx="6926100" cy="2549017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2"/>
          <p:cNvSpPr txBox="1"/>
          <p:nvPr/>
        </p:nvSpPr>
        <p:spPr>
          <a:xfrm>
            <a:off x="7175" y="-75"/>
            <a:ext cx="2276700" cy="51435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Expression du besoin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Contraintes techniques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Description structurelle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Ressource développement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Répartition des tâches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Comportement système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PERSONNELLE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</a:t>
            </a:r>
            <a:r>
              <a:rPr b="1" lang="fr" sz="1200">
                <a:solidFill>
                  <a:srgbClr val="999999"/>
                </a:solidFill>
              </a:rPr>
              <a:t>Tâches personnelles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IHM (maquette)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Architecture logicielle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Démarrer une campagne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Visualiser l’environnement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Piloter la caméra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Archiver les photos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Test de validation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   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3"/>
          <p:cNvSpPr txBox="1"/>
          <p:nvPr>
            <p:ph type="title"/>
          </p:nvPr>
        </p:nvSpPr>
        <p:spPr>
          <a:xfrm>
            <a:off x="1908275" y="0"/>
            <a:ext cx="723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PILOTER LA CAMÉRA</a:t>
            </a:r>
            <a:endParaRPr/>
          </a:p>
        </p:txBody>
      </p:sp>
      <p:pic>
        <p:nvPicPr>
          <p:cNvPr id="235" name="Google Shape;235;p33"/>
          <p:cNvPicPr preferRelativeResize="0"/>
          <p:nvPr/>
        </p:nvPicPr>
        <p:blipFill rotWithShape="1">
          <a:blip r:embed="rId3">
            <a:alphaModFix/>
          </a:blip>
          <a:srcRect b="0" l="42166" r="0" t="46207"/>
          <a:stretch/>
        </p:blipFill>
        <p:spPr>
          <a:xfrm>
            <a:off x="2222675" y="632450"/>
            <a:ext cx="2390775" cy="222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57870" y="744775"/>
            <a:ext cx="4286129" cy="208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28475" y="2935325"/>
            <a:ext cx="2215500" cy="2058325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3"/>
          <p:cNvSpPr txBox="1"/>
          <p:nvPr/>
        </p:nvSpPr>
        <p:spPr>
          <a:xfrm>
            <a:off x="2222675" y="3370825"/>
            <a:ext cx="5109000" cy="13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900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SIGNAL = axisRightXChanged(</a:t>
            </a:r>
            <a:r>
              <a:rPr lang="fr" sz="1900">
                <a:solidFill>
                  <a:srgbClr val="808000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double</a:t>
            </a:r>
            <a:r>
              <a:rPr lang="fr" sz="1900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sz="1900">
              <a:solidFill>
                <a:schemeClr val="dk1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900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SIGNAL = axisRightYChanged(</a:t>
            </a:r>
            <a:r>
              <a:rPr lang="fr" sz="1900">
                <a:solidFill>
                  <a:srgbClr val="808000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double</a:t>
            </a:r>
            <a:r>
              <a:rPr lang="fr" sz="1900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sz="1900">
              <a:solidFill>
                <a:schemeClr val="dk1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39" name="Google Shape;239;p33"/>
          <p:cNvSpPr txBox="1"/>
          <p:nvPr/>
        </p:nvSpPr>
        <p:spPr>
          <a:xfrm>
            <a:off x="7175" y="-75"/>
            <a:ext cx="2276700" cy="51435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Expression du besoin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Contraintes techniques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Description structurelle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Ressource développement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Répartition des tâches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Comportement système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PERSONNELLE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</a:t>
            </a:r>
            <a:r>
              <a:rPr b="1" lang="fr" sz="1200">
                <a:solidFill>
                  <a:srgbClr val="999999"/>
                </a:solidFill>
              </a:rPr>
              <a:t>Tâches personnelles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IHM (maquette)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Architecture logicielle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Démarrer une campagne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Visualiser l’environnement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Piloter la caméra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Archiver les photos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Test de validation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   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4"/>
          <p:cNvSpPr txBox="1"/>
          <p:nvPr>
            <p:ph type="title"/>
          </p:nvPr>
        </p:nvSpPr>
        <p:spPr>
          <a:xfrm>
            <a:off x="1908275" y="0"/>
            <a:ext cx="723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PILOTER LA CAMÉRA</a:t>
            </a:r>
            <a:endParaRPr/>
          </a:p>
        </p:txBody>
      </p:sp>
      <p:pic>
        <p:nvPicPr>
          <p:cNvPr id="245" name="Google Shape;24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3000" y="1323350"/>
            <a:ext cx="4371975" cy="150495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34"/>
          <p:cNvSpPr txBox="1"/>
          <p:nvPr/>
        </p:nvSpPr>
        <p:spPr>
          <a:xfrm>
            <a:off x="2222675" y="750650"/>
            <a:ext cx="3954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❏"/>
            </a:pPr>
            <a:r>
              <a:rPr lang="fr" sz="1500">
                <a:solidFill>
                  <a:schemeClr val="dk1"/>
                </a:solidFill>
              </a:rPr>
              <a:t>Protocole orienté ASCII</a:t>
            </a:r>
            <a:endParaRPr sz="1500"/>
          </a:p>
        </p:txBody>
      </p:sp>
      <p:sp>
        <p:nvSpPr>
          <p:cNvPr id="247" name="Google Shape;247;p34"/>
          <p:cNvSpPr txBox="1"/>
          <p:nvPr/>
        </p:nvSpPr>
        <p:spPr>
          <a:xfrm>
            <a:off x="2222675" y="2946350"/>
            <a:ext cx="6037500" cy="28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Type de trame 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- </a:t>
            </a:r>
            <a:r>
              <a:rPr b="1" lang="fr" sz="11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DEP</a:t>
            </a:r>
            <a:r>
              <a:rPr lang="fr" sz="1100">
                <a:solidFill>
                  <a:schemeClr val="dk1"/>
                </a:solidFill>
              </a:rPr>
              <a:t> : Trame déplacement du robot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	- </a:t>
            </a:r>
            <a:r>
              <a:rPr b="1" lang="fr" sz="11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PUISSANCE</a:t>
            </a:r>
            <a:r>
              <a:rPr lang="fr" sz="1100">
                <a:solidFill>
                  <a:schemeClr val="dk1"/>
                </a:solidFill>
              </a:rPr>
              <a:t> : Puissance moteur exprimée en pourcentage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</a:rPr>
              <a:t>	- </a:t>
            </a:r>
            <a:r>
              <a:rPr b="1" lang="fr" sz="11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CAM</a:t>
            </a:r>
            <a:r>
              <a:rPr lang="fr" sz="1100">
                <a:solidFill>
                  <a:schemeClr val="dk1"/>
                </a:solidFill>
              </a:rPr>
              <a:t> : Trame de pilotage de la caméra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</a:rPr>
              <a:t>	- </a:t>
            </a:r>
            <a:r>
              <a:rPr b="1" lang="fr" sz="11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BRAS</a:t>
            </a:r>
            <a:r>
              <a:rPr lang="fr" sz="1100">
                <a:solidFill>
                  <a:schemeClr val="dk1"/>
                </a:solidFill>
              </a:rPr>
              <a:t> : Trame de commande du bras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</a:rPr>
              <a:t>	- </a:t>
            </a:r>
            <a:r>
              <a:rPr b="1" lang="fr" sz="11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ORDRE</a:t>
            </a:r>
            <a:r>
              <a:rPr lang="fr" sz="1100">
                <a:solidFill>
                  <a:schemeClr val="dk1"/>
                </a:solidFill>
              </a:rPr>
              <a:t> : Trame de commande du bras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</a:rPr>
              <a:t>	- </a:t>
            </a:r>
            <a:r>
              <a:rPr b="1" lang="fr" sz="11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CAP</a:t>
            </a:r>
            <a:r>
              <a:rPr lang="fr" sz="1100">
                <a:solidFill>
                  <a:schemeClr val="dk1"/>
                </a:solidFill>
              </a:rPr>
              <a:t> : Trame d’état des capteurs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</a:rPr>
              <a:t>	- </a:t>
            </a:r>
            <a:r>
              <a:rPr b="1" lang="fr" sz="11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TEL</a:t>
            </a:r>
            <a:r>
              <a:rPr lang="fr" sz="1100">
                <a:solidFill>
                  <a:schemeClr val="dk1"/>
                </a:solidFill>
              </a:rPr>
              <a:t>: Trame de télémétrie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248" name="Google Shape;248;p34"/>
          <p:cNvSpPr txBox="1"/>
          <p:nvPr/>
        </p:nvSpPr>
        <p:spPr>
          <a:xfrm>
            <a:off x="7175" y="-75"/>
            <a:ext cx="2276700" cy="51435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Expression du besoin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Contraintes techniques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Description structurelle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</a:t>
            </a:r>
            <a:r>
              <a:rPr b="1" lang="fr" sz="1200">
                <a:solidFill>
                  <a:srgbClr val="999999"/>
                </a:solidFill>
              </a:rPr>
              <a:t>Ressource développement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Répartition des tâches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Comportement système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PERSONNELLE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</a:t>
            </a:r>
            <a:r>
              <a:rPr b="1" lang="fr" sz="1200">
                <a:solidFill>
                  <a:srgbClr val="999999"/>
                </a:solidFill>
              </a:rPr>
              <a:t>Tâches personnelles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IHM (maquette)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Architecture logicielle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Démarrer une campagne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Visualiser l’environnement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Piloter la caméra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Archiver les photos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Test de validation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   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5"/>
          <p:cNvSpPr txBox="1"/>
          <p:nvPr>
            <p:ph type="title"/>
          </p:nvPr>
        </p:nvSpPr>
        <p:spPr>
          <a:xfrm>
            <a:off x="1908275" y="0"/>
            <a:ext cx="723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PILOTER LA CAMÉRA</a:t>
            </a:r>
            <a:endParaRPr/>
          </a:p>
        </p:txBody>
      </p:sp>
      <p:sp>
        <p:nvSpPr>
          <p:cNvPr id="254" name="Google Shape;254;p35"/>
          <p:cNvSpPr txBox="1"/>
          <p:nvPr/>
        </p:nvSpPr>
        <p:spPr>
          <a:xfrm>
            <a:off x="2222675" y="750650"/>
            <a:ext cx="3954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❏"/>
            </a:pPr>
            <a:r>
              <a:rPr lang="fr" sz="1500">
                <a:solidFill>
                  <a:schemeClr val="dk1"/>
                </a:solidFill>
              </a:rPr>
              <a:t>Trame caméra</a:t>
            </a:r>
            <a:endParaRPr sz="1500"/>
          </a:p>
        </p:txBody>
      </p:sp>
      <p:pic>
        <p:nvPicPr>
          <p:cNvPr id="255" name="Google Shape;25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6700" y="1244650"/>
            <a:ext cx="6867299" cy="967725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5"/>
          <p:cNvSpPr txBox="1"/>
          <p:nvPr/>
        </p:nvSpPr>
        <p:spPr>
          <a:xfrm>
            <a:off x="2222675" y="2212375"/>
            <a:ext cx="6921300" cy="25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CAM</a:t>
            </a:r>
            <a:r>
              <a:rPr lang="fr">
                <a:solidFill>
                  <a:schemeClr val="dk1"/>
                </a:solidFill>
              </a:rPr>
              <a:t> : Trame de pilotage de la caméra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{G|D|0}</a:t>
            </a:r>
            <a:r>
              <a:rPr lang="fr">
                <a:solidFill>
                  <a:schemeClr val="dk1"/>
                </a:solidFill>
              </a:rPr>
              <a:t> : Axe X de déplacement (</a:t>
            </a:r>
            <a:r>
              <a:rPr b="1" lang="fr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G</a:t>
            </a:r>
            <a:r>
              <a:rPr lang="fr">
                <a:solidFill>
                  <a:schemeClr val="dk1"/>
                </a:solidFill>
              </a:rPr>
              <a:t> = Gauche, </a:t>
            </a:r>
            <a:r>
              <a:rPr b="1" lang="fr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</a:t>
            </a:r>
            <a:r>
              <a:rPr lang="fr">
                <a:solidFill>
                  <a:schemeClr val="dk1"/>
                </a:solidFill>
              </a:rPr>
              <a:t> = Droite, </a:t>
            </a:r>
            <a:r>
              <a:rPr b="1" lang="fr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fr">
                <a:solidFill>
                  <a:schemeClr val="dk1"/>
                </a:solidFill>
              </a:rPr>
              <a:t> = Pas de déplacement)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{H|B|0}</a:t>
            </a:r>
            <a:r>
              <a:rPr lang="fr">
                <a:solidFill>
                  <a:schemeClr val="dk1"/>
                </a:solidFill>
              </a:rPr>
              <a:t> : Axe Y de déplacement (</a:t>
            </a:r>
            <a:r>
              <a:rPr b="1" lang="fr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H</a:t>
            </a:r>
            <a:r>
              <a:rPr lang="fr">
                <a:solidFill>
                  <a:schemeClr val="dk1"/>
                </a:solidFill>
              </a:rPr>
              <a:t> = Haut, </a:t>
            </a:r>
            <a:r>
              <a:rPr b="1" lang="fr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</a:t>
            </a:r>
            <a:r>
              <a:rPr lang="fr">
                <a:solidFill>
                  <a:schemeClr val="dk1"/>
                </a:solidFill>
              </a:rPr>
              <a:t> = Bas, </a:t>
            </a:r>
            <a:r>
              <a:rPr b="1" lang="fr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fr">
                <a:solidFill>
                  <a:schemeClr val="dk1"/>
                </a:solidFill>
              </a:rPr>
              <a:t> = Pas de déplacement)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57" name="Google Shape;257;p35"/>
          <p:cNvSpPr txBox="1"/>
          <p:nvPr/>
        </p:nvSpPr>
        <p:spPr>
          <a:xfrm>
            <a:off x="7175" y="-75"/>
            <a:ext cx="2276700" cy="51435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Expression du besoin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Contraintes techniques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Description structurelle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Ressource développement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Répartition des tâches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Comportement système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PERSONNELLE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</a:t>
            </a:r>
            <a:r>
              <a:rPr b="1" lang="fr" sz="1200">
                <a:solidFill>
                  <a:srgbClr val="999999"/>
                </a:solidFill>
              </a:rPr>
              <a:t>Tâches personnelles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IHM (maquette)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Architecture logicielle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Démarrer une campagne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Visualiser l’environnement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Piloter la caméra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Archiver les photos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Test de validation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   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6"/>
          <p:cNvSpPr txBox="1"/>
          <p:nvPr>
            <p:ph type="title"/>
          </p:nvPr>
        </p:nvSpPr>
        <p:spPr>
          <a:xfrm>
            <a:off x="1908275" y="0"/>
            <a:ext cx="723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ARCHIVER LES PHOTOS</a:t>
            </a:r>
            <a:endParaRPr/>
          </a:p>
        </p:txBody>
      </p:sp>
      <p:pic>
        <p:nvPicPr>
          <p:cNvPr id="263" name="Google Shape;263;p36"/>
          <p:cNvPicPr preferRelativeResize="0"/>
          <p:nvPr/>
        </p:nvPicPr>
        <p:blipFill rotWithShape="1">
          <a:blip r:embed="rId3">
            <a:alphaModFix/>
          </a:blip>
          <a:srcRect b="0" l="23088" r="0" t="60342"/>
          <a:stretch/>
        </p:blipFill>
        <p:spPr>
          <a:xfrm>
            <a:off x="2375075" y="725100"/>
            <a:ext cx="6544326" cy="426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6"/>
          <p:cNvSpPr txBox="1"/>
          <p:nvPr/>
        </p:nvSpPr>
        <p:spPr>
          <a:xfrm>
            <a:off x="7175" y="-75"/>
            <a:ext cx="2276700" cy="51435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Expression du besoin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Contraintes techniques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Description structurelle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Ressource développement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Répartition des tâches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Comportement système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PERSONNELLE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</a:t>
            </a:r>
            <a:r>
              <a:rPr b="1" lang="fr" sz="1200">
                <a:solidFill>
                  <a:srgbClr val="999999"/>
                </a:solidFill>
              </a:rPr>
              <a:t>Tâches personnelles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IHM (maquette)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Architecture logicielle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Démarrer une campagne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Visualiser l’environnement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Piloter la caméra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Archiver les photos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Test de validation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   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7"/>
          <p:cNvSpPr txBox="1"/>
          <p:nvPr/>
        </p:nvSpPr>
        <p:spPr>
          <a:xfrm>
            <a:off x="7175" y="-75"/>
            <a:ext cx="2276700" cy="51435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Expression du besoin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Contraintes techniques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Description structurelle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Ressource développement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Répartition des tâches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Comportement système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PERSONNELLE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</a:t>
            </a:r>
            <a:r>
              <a:rPr b="1" lang="fr" sz="1200">
                <a:solidFill>
                  <a:srgbClr val="999999"/>
                </a:solidFill>
              </a:rPr>
              <a:t>Tâches personnelles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IHM (maquette)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Architecture logicielle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Démarrer une campagne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Visualiser l’environnement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Piloter la caméra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Archiver les photos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chemeClr val="lt1"/>
                </a:solidFill>
              </a:rPr>
              <a:t>  Test de validation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    </a:t>
            </a: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270" name="Google Shape;270;p37"/>
          <p:cNvGraphicFramePr/>
          <p:nvPr/>
        </p:nvGraphicFramePr>
        <p:xfrm>
          <a:off x="2283875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{67A7C0A1-8C72-4A2F-9988-F30ACA414A3F}</a:tableStyleId>
              </a:tblPr>
              <a:tblGrid>
                <a:gridCol w="871725"/>
                <a:gridCol w="1296875"/>
                <a:gridCol w="2524550"/>
                <a:gridCol w="1427200"/>
                <a:gridCol w="741400"/>
              </a:tblGrid>
              <a:tr h="474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/>
                        <a:t>Classe </a:t>
                      </a:r>
                      <a:endParaRPr b="1"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/>
                        <a:t>Description</a:t>
                      </a:r>
                      <a:endParaRPr b="1"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/>
                        <a:t>Test effectué</a:t>
                      </a:r>
                      <a:endParaRPr b="1"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000">
                          <a:solidFill>
                            <a:schemeClr val="dk1"/>
                          </a:solidFill>
                        </a:rPr>
                        <a:t>Résultat attendu</a:t>
                      </a:r>
                      <a:endParaRPr b="1"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000">
                          <a:solidFill>
                            <a:schemeClr val="dk1"/>
                          </a:solidFill>
                        </a:rPr>
                        <a:t>Résultat observé</a:t>
                      </a:r>
                      <a:endParaRPr b="1" sz="1000"/>
                    </a:p>
                  </a:txBody>
                  <a:tcPr marT="91425" marB="91425" marR="91425" marL="91425"/>
                </a:tc>
              </a:tr>
              <a:tr h="771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</a:rPr>
                        <a:t>Valide n°1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Une campagne doit pouvoir être configuré et démarré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Saisie des informations propre à notre campagne et démarrage de celle-ci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La campagne démarre normalement 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629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</a:rPr>
                        <a:t>Valide n°2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Visualiser les mesures des capteurs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Visualisation des données en direct à partir de l’IHM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Les données affichées sur l’IHM sont cohérentes 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71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</a:rPr>
                        <a:t>Valide n°3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Visualiser l’environnement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Visualisation de l’environnement sur l’IHM à l”aide de la caméra embarqué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Le flux vidéo observé sur l’IHM est cohérent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1068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</a:rPr>
                        <a:t>Valide n°4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Recevoir les données de télémétrie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Visualisation des données de télémétrie sur l’IHM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Les données de télémétrie sont cohérentes avec l’environnement actuel du robot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629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</a:rPr>
                        <a:t>Valide n°5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Prendre une photo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Prise d’une photo à l’aide du fonctionnalité de l’IHM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La photo récupéré est cohérente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81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</a:rPr>
                        <a:t>Valide n°6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Archiver les photos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Enregistrement de la photo prise dans la base de données à l’aide d’une fonctionnalité de l’IHM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Les données archivé sont correctement enregistré dans la base de données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71" name="Google Shape;27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04225" y="487650"/>
            <a:ext cx="741400" cy="7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04225" y="1280100"/>
            <a:ext cx="741400" cy="64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04225" y="1920150"/>
            <a:ext cx="741400" cy="71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04225" y="2633925"/>
            <a:ext cx="741400" cy="106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04225" y="3702425"/>
            <a:ext cx="741400" cy="62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04225" y="4332375"/>
            <a:ext cx="741400" cy="79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8"/>
          <p:cNvSpPr txBox="1"/>
          <p:nvPr>
            <p:ph type="title"/>
          </p:nvPr>
        </p:nvSpPr>
        <p:spPr>
          <a:xfrm>
            <a:off x="2222675" y="-75"/>
            <a:ext cx="723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CONCLUSION</a:t>
            </a:r>
            <a:endParaRPr/>
          </a:p>
        </p:txBody>
      </p:sp>
      <p:pic>
        <p:nvPicPr>
          <p:cNvPr id="282" name="Google Shape;282;p38"/>
          <p:cNvPicPr preferRelativeResize="0"/>
          <p:nvPr/>
        </p:nvPicPr>
        <p:blipFill rotWithShape="1">
          <a:blip r:embed="rId3">
            <a:alphaModFix/>
          </a:blip>
          <a:srcRect b="12381" l="40156" r="24618" t="8753"/>
          <a:stretch/>
        </p:blipFill>
        <p:spPr>
          <a:xfrm>
            <a:off x="3495775" y="780650"/>
            <a:ext cx="4411252" cy="436284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8"/>
          <p:cNvSpPr txBox="1"/>
          <p:nvPr/>
        </p:nvSpPr>
        <p:spPr>
          <a:xfrm>
            <a:off x="7175" y="-75"/>
            <a:ext cx="2276700" cy="51435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Expression du besoin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Contraintes techniques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Description structurelle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999999"/>
                </a:solidFill>
              </a:rPr>
              <a:t>  Ressource développement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Répartition des tâches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Comportement système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PERSONNELLE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  </a:t>
            </a:r>
            <a:r>
              <a:rPr b="1" lang="fr" sz="1200">
                <a:solidFill>
                  <a:srgbClr val="999999"/>
                </a:solidFill>
              </a:rPr>
              <a:t>Tâches personnelles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IHM (maquette)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Architecture logicielle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Démarrer une campagne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Visualiser l’environnement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Piloter la caméra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Archiver les photos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  Test de validation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CONCLUSION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   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