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Montserrat"/>
      <p:regular r:id="rId33"/>
      <p:bold r:id="rId34"/>
      <p:italic r:id="rId35"/>
      <p:boldItalic r:id="rId36"/>
    </p:embeddedFont>
    <p:embeddedFont>
      <p:font typeface="Lato"/>
      <p:regular r:id="rId37"/>
      <p:bold r:id="rId38"/>
      <p:italic r:id="rId39"/>
      <p:boldItalic r:id="rId40"/>
    </p:embeddedFont>
    <p:embeddedFont>
      <p:font typeface="Source Code Pro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96C19F8-5E20-4B3F-88A2-AA35BBC4DAA1}">
  <a:tblStyle styleId="{D96C19F8-5E20-4B3F-88A2-AA35BBC4DAA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566666E-EC53-4010-AC46-3660935F88B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A2A9B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A2A9B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A2A9B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A2A9B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A2A9B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A2A9B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9FA"/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6AE4D07-3AB6-4964-A8E7-925F59F3922F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Italic.fntdata"/><Relationship Id="rId20" Type="http://schemas.openxmlformats.org/officeDocument/2006/relationships/slide" Target="slides/slide14.xml"/><Relationship Id="rId42" Type="http://schemas.openxmlformats.org/officeDocument/2006/relationships/font" Target="fonts/SourceCodePro-bold.fntdata"/><Relationship Id="rId41" Type="http://schemas.openxmlformats.org/officeDocument/2006/relationships/font" Target="fonts/SourceCodePro-regular.fntdata"/><Relationship Id="rId22" Type="http://schemas.openxmlformats.org/officeDocument/2006/relationships/slide" Target="slides/slide16.xml"/><Relationship Id="rId44" Type="http://schemas.openxmlformats.org/officeDocument/2006/relationships/font" Target="fonts/SourceCodePro-boldItalic.fntdata"/><Relationship Id="rId21" Type="http://schemas.openxmlformats.org/officeDocument/2006/relationships/slide" Target="slides/slide15.xml"/><Relationship Id="rId43" Type="http://schemas.openxmlformats.org/officeDocument/2006/relationships/font" Target="fonts/SourceCodePro-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Montserrat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Montserrat-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-bold.fntdata"/><Relationship Id="rId15" Type="http://schemas.openxmlformats.org/officeDocument/2006/relationships/slide" Target="slides/slide9.xml"/><Relationship Id="rId37" Type="http://schemas.openxmlformats.org/officeDocument/2006/relationships/font" Target="fonts/Lato-regular.fntdata"/><Relationship Id="rId14" Type="http://schemas.openxmlformats.org/officeDocument/2006/relationships/slide" Target="slides/slide8.xml"/><Relationship Id="rId36" Type="http://schemas.openxmlformats.org/officeDocument/2006/relationships/font" Target="fonts/Montserrat-boldItalic.fntdata"/><Relationship Id="rId17" Type="http://schemas.openxmlformats.org/officeDocument/2006/relationships/slide" Target="slides/slide11.xml"/><Relationship Id="rId39" Type="http://schemas.openxmlformats.org/officeDocument/2006/relationships/font" Target="fonts/Lato-italic.fntdata"/><Relationship Id="rId16" Type="http://schemas.openxmlformats.org/officeDocument/2006/relationships/slide" Target="slides/slide10.xml"/><Relationship Id="rId38" Type="http://schemas.openxmlformats.org/officeDocument/2006/relationships/font" Target="fonts/Lat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eb9c01941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eb9c01941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eb9c01941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eb9c01941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eb9c01941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eb9c01941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04a895e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04a895e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6eb9c01941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6eb9c01941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Simplifiez en faisant une frise temporelle (avec les jalons) et/ou utilisez des animations pour zoomer sur les détails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2c547ed5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52c547ed5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eb9c01941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eb9c01941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71f8a963f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71f8a963f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2c547ed5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2c547ed5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52c547ed5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52c547ed5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52c547ed5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52c547ed5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2c547ed5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2c547ed5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76ec3db1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76ec3db1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711fd7522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711fd7522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84ca3adb5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84ca3adb5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711fd7522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711fd7522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52c547ed5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52c547ed5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Utilisez des animations pour zoomer sur les classes à détailler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2c547ed5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2c547ed5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84c873cdb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84c873cdb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704a895e4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704a895e4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52c547ed5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52c547ed5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7783e0104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7783e0104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²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52c547ed5f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52c547ed5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732c9aca3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732c9aca3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52c547ed5f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52c547ed5f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gif"/><Relationship Id="rId4" Type="http://schemas.openxmlformats.org/officeDocument/2006/relationships/image" Target="../media/image10.gif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gif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Relationship Id="rId4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04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Darts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464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Bounoir Fabien</a:t>
            </a:r>
            <a:endParaRPr sz="1600"/>
          </a:p>
        </p:txBody>
      </p:sp>
      <p:sp>
        <p:nvSpPr>
          <p:cNvPr id="136" name="Google Shape;136;p13"/>
          <p:cNvSpPr txBox="1"/>
          <p:nvPr>
            <p:ph idx="1" type="subTitle"/>
          </p:nvPr>
        </p:nvSpPr>
        <p:spPr>
          <a:xfrm>
            <a:off x="3580225" y="2116100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Revue de projet XX/XX/2020</a:t>
            </a:r>
            <a:endParaRPr/>
          </a:p>
        </p:txBody>
      </p:sp>
      <p:pic>
        <p:nvPicPr>
          <p:cNvPr id="137" name="Google Shape;13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600" y="2371300"/>
            <a:ext cx="2423250" cy="24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3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13"/>
          <p:cNvSpPr txBox="1"/>
          <p:nvPr>
            <p:ph idx="1" type="subTitle"/>
          </p:nvPr>
        </p:nvSpPr>
        <p:spPr>
          <a:xfrm>
            <a:off x="5485225" y="4249700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BTS SNIR - LaSalle Avignon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Présentation générale</a:t>
            </a:r>
            <a:endParaRPr sz="3000"/>
          </a:p>
        </p:txBody>
      </p:sp>
      <p:sp>
        <p:nvSpPr>
          <p:cNvPr id="145" name="Google Shape;145;p14"/>
          <p:cNvSpPr txBox="1"/>
          <p:nvPr>
            <p:ph idx="1" type="body"/>
          </p:nvPr>
        </p:nvSpPr>
        <p:spPr>
          <a:xfrm>
            <a:off x="1090275" y="13825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Système DARTS :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jouer aux fléchettes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9400" y="904450"/>
            <a:ext cx="3428775" cy="19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7675" y="2623575"/>
            <a:ext cx="5734050" cy="237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4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/>
          <p:nvPr/>
        </p:nvSpPr>
        <p:spPr>
          <a:xfrm>
            <a:off x="2137450" y="1165725"/>
            <a:ext cx="4899000" cy="3695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Synoptique du système</a:t>
            </a:r>
            <a:endParaRPr/>
          </a:p>
        </p:txBody>
      </p:sp>
      <p:pic>
        <p:nvPicPr>
          <p:cNvPr id="156" name="Google Shape;15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0699" y="1344400"/>
            <a:ext cx="4002251" cy="34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tâches (IR) </a:t>
            </a:r>
            <a:endParaRPr/>
          </a:p>
        </p:txBody>
      </p:sp>
      <p:sp>
        <p:nvSpPr>
          <p:cNvPr id="164" name="Google Shape;164;p16"/>
          <p:cNvSpPr txBox="1"/>
          <p:nvPr>
            <p:ph idx="1" type="body"/>
          </p:nvPr>
        </p:nvSpPr>
        <p:spPr>
          <a:xfrm>
            <a:off x="821150" y="1586875"/>
            <a:ext cx="3312000" cy="2911200"/>
          </a:xfrm>
          <a:prstGeom prst="rect">
            <a:avLst/>
          </a:prstGeom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highlight>
                  <a:srgbClr val="FFFF00"/>
                </a:highlight>
              </a:rPr>
              <a:t>Bounoir Fabien (IR 1)</a:t>
            </a:r>
            <a:endParaRPr sz="180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Module de visualisation de partie :</a:t>
            </a:r>
            <a:endParaRPr/>
          </a:p>
          <a:p>
            <a:pPr indent="-311150" lvl="0" marL="457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Afficher un écran d’accueil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Visualiser l’impact des fléchettes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Visualiser les données de la partie en temps réel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Dialoguer avec le terminal mobile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6"/>
          <p:cNvSpPr txBox="1"/>
          <p:nvPr>
            <p:ph idx="1" type="body"/>
          </p:nvPr>
        </p:nvSpPr>
        <p:spPr>
          <a:xfrm>
            <a:off x="5024400" y="1586875"/>
            <a:ext cx="3312000" cy="2911200"/>
          </a:xfrm>
          <a:prstGeom prst="rect">
            <a:avLst/>
          </a:prstGeom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Menella Erwan (IR 2)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Module de gestion de partie :</a:t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Créer un profil de joueur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Paramétrer une Partie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Enregistrer les données des parties Consulter l’historique des parties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Dialoguer avec les modules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9426" y="3854650"/>
            <a:ext cx="690100" cy="7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6138" y="3481458"/>
            <a:ext cx="1382025" cy="14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/>
          <p:nvPr/>
        </p:nvSpPr>
        <p:spPr>
          <a:xfrm>
            <a:off x="4986600" y="1469525"/>
            <a:ext cx="3209700" cy="3267000"/>
          </a:xfrm>
          <a:prstGeom prst="roundRect">
            <a:avLst>
              <a:gd fmla="val 8860" name="adj"/>
            </a:avLst>
          </a:prstGeom>
          <a:solidFill>
            <a:srgbClr val="000000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"/>
          <p:cNvSpPr/>
          <p:nvPr/>
        </p:nvSpPr>
        <p:spPr>
          <a:xfrm>
            <a:off x="740075" y="1469525"/>
            <a:ext cx="2952900" cy="3267000"/>
          </a:xfrm>
          <a:prstGeom prst="roundRect">
            <a:avLst>
              <a:gd fmla="val 8860" name="adj"/>
            </a:avLst>
          </a:prstGeom>
          <a:solidFill>
            <a:srgbClr val="000000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cible</a:t>
            </a:r>
            <a:endParaRPr/>
          </a:p>
        </p:txBody>
      </p:sp>
      <p:sp>
        <p:nvSpPr>
          <p:cNvPr id="177" name="Google Shape;177;p17"/>
          <p:cNvSpPr txBox="1"/>
          <p:nvPr>
            <p:ph idx="1" type="body"/>
          </p:nvPr>
        </p:nvSpPr>
        <p:spPr>
          <a:xfrm>
            <a:off x="884738" y="4342075"/>
            <a:ext cx="2745300" cy="4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Les </a:t>
            </a:r>
            <a:r>
              <a:rPr lang="fr"/>
              <a:t>différents</a:t>
            </a:r>
            <a:r>
              <a:rPr lang="fr"/>
              <a:t> cercles de la cible</a:t>
            </a: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4916550" y="4342075"/>
            <a:ext cx="3349800" cy="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</a:t>
            </a: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es différents impacts possibles de la cible</a:t>
            </a:r>
            <a:endParaRPr/>
          </a:p>
        </p:txBody>
      </p:sp>
      <p:pic>
        <p:nvPicPr>
          <p:cNvPr id="179" name="Google Shape;1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675" y="1612650"/>
            <a:ext cx="2729426" cy="272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0588" y="1612650"/>
            <a:ext cx="2729425" cy="272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7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des tâches</a:t>
            </a:r>
            <a:endParaRPr/>
          </a:p>
        </p:txBody>
      </p:sp>
      <p:pic>
        <p:nvPicPr>
          <p:cNvPr id="188" name="Google Shape;1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 rotWithShape="1">
          <a:blip r:embed="rId4">
            <a:alphaModFix/>
          </a:blip>
          <a:srcRect b="50166" l="0" r="0" t="0"/>
          <a:stretch/>
        </p:blipFill>
        <p:spPr>
          <a:xfrm>
            <a:off x="-1804250" y="1139701"/>
            <a:ext cx="1605125" cy="113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 rotWithShape="1">
          <a:blip r:embed="rId4">
            <a:alphaModFix/>
          </a:blip>
          <a:srcRect b="9083" l="0" r="0" t="49889"/>
          <a:stretch/>
        </p:blipFill>
        <p:spPr>
          <a:xfrm>
            <a:off x="9225349" y="1344325"/>
            <a:ext cx="1495805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904950" y="3479525"/>
            <a:ext cx="7289700" cy="68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3810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3" name="Google Shape;193;p18"/>
          <p:cNvCxnSpPr/>
          <p:nvPr/>
        </p:nvCxnSpPr>
        <p:spPr>
          <a:xfrm>
            <a:off x="1176725" y="3516475"/>
            <a:ext cx="7500" cy="666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4" name="Google Shape;194;p18"/>
          <p:cNvSpPr txBox="1"/>
          <p:nvPr/>
        </p:nvSpPr>
        <p:spPr>
          <a:xfrm>
            <a:off x="384850" y="316125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Démarrage projet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732675" y="4130675"/>
            <a:ext cx="10140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07/02/2020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1491675" y="4422200"/>
            <a:ext cx="915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12/02/2020</a:t>
            </a:r>
            <a:endParaRPr b="1" sz="1100">
              <a:solidFill>
                <a:srgbClr val="6C33FF"/>
              </a:solidFill>
            </a:endParaRPr>
          </a:p>
        </p:txBody>
      </p:sp>
      <p:cxnSp>
        <p:nvCxnSpPr>
          <p:cNvPr id="197" name="Google Shape;197;p18"/>
          <p:cNvCxnSpPr>
            <a:stCxn id="198" idx="2"/>
            <a:endCxn id="196" idx="0"/>
          </p:cNvCxnSpPr>
          <p:nvPr/>
        </p:nvCxnSpPr>
        <p:spPr>
          <a:xfrm>
            <a:off x="1949325" y="3116000"/>
            <a:ext cx="0" cy="1306200"/>
          </a:xfrm>
          <a:prstGeom prst="straightConnector1">
            <a:avLst/>
          </a:prstGeom>
          <a:noFill/>
          <a:ln cap="flat" cmpd="sng" w="19050">
            <a:solidFill>
              <a:srgbClr val="6C33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" name="Google Shape;198;p18"/>
          <p:cNvSpPr txBox="1"/>
          <p:nvPr/>
        </p:nvSpPr>
        <p:spPr>
          <a:xfrm>
            <a:off x="1677675" y="2787500"/>
            <a:ext cx="5433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IHM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99" name="Google Shape;199;p18"/>
          <p:cNvCxnSpPr/>
          <p:nvPr/>
        </p:nvCxnSpPr>
        <p:spPr>
          <a:xfrm>
            <a:off x="2670388" y="3460925"/>
            <a:ext cx="8700" cy="725400"/>
          </a:xfrm>
          <a:prstGeom prst="straightConnector1">
            <a:avLst/>
          </a:prstGeom>
          <a:noFill/>
          <a:ln cap="flat" cmpd="sng" w="19050">
            <a:solidFill>
              <a:srgbClr val="6C33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" name="Google Shape;200;p18"/>
          <p:cNvSpPr txBox="1"/>
          <p:nvPr/>
        </p:nvSpPr>
        <p:spPr>
          <a:xfrm>
            <a:off x="2220975" y="3161250"/>
            <a:ext cx="992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luetooth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2220975" y="4109975"/>
            <a:ext cx="992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13/02/2020</a:t>
            </a:r>
            <a:endParaRPr b="1" sz="1100">
              <a:solidFill>
                <a:srgbClr val="6C33FF"/>
              </a:solidFill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2875688" y="4360200"/>
            <a:ext cx="9927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19/02/2020</a:t>
            </a:r>
            <a:endParaRPr b="1" sz="1100">
              <a:solidFill>
                <a:srgbClr val="6C33FF"/>
              </a:solidFill>
            </a:endParaRPr>
          </a:p>
        </p:txBody>
      </p:sp>
      <p:cxnSp>
        <p:nvCxnSpPr>
          <p:cNvPr id="203" name="Google Shape;203;p18"/>
          <p:cNvCxnSpPr>
            <a:stCxn id="204" idx="2"/>
            <a:endCxn id="202" idx="0"/>
          </p:cNvCxnSpPr>
          <p:nvPr/>
        </p:nvCxnSpPr>
        <p:spPr>
          <a:xfrm flipH="1">
            <a:off x="3372150" y="2822100"/>
            <a:ext cx="6300" cy="1538100"/>
          </a:xfrm>
          <a:prstGeom prst="straightConnector1">
            <a:avLst/>
          </a:prstGeom>
          <a:noFill/>
          <a:ln cap="flat" cmpd="sng" w="19050">
            <a:solidFill>
              <a:srgbClr val="6C33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" name="Google Shape;204;p18"/>
          <p:cNvSpPr txBox="1"/>
          <p:nvPr/>
        </p:nvSpPr>
        <p:spPr>
          <a:xfrm>
            <a:off x="2763900" y="2429700"/>
            <a:ext cx="12291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mode de jeu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5" name="Google Shape;205;p18"/>
          <p:cNvSpPr txBox="1"/>
          <p:nvPr/>
        </p:nvSpPr>
        <p:spPr>
          <a:xfrm>
            <a:off x="4643875" y="2660925"/>
            <a:ext cx="869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Revue 2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18"/>
          <p:cNvSpPr txBox="1"/>
          <p:nvPr/>
        </p:nvSpPr>
        <p:spPr>
          <a:xfrm>
            <a:off x="5191150" y="4073425"/>
            <a:ext cx="1014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27/03/2020</a:t>
            </a:r>
            <a:endParaRPr b="1" sz="1100">
              <a:solidFill>
                <a:srgbClr val="6C33FF"/>
              </a:solidFill>
            </a:endParaRPr>
          </a:p>
        </p:txBody>
      </p:sp>
      <p:cxnSp>
        <p:nvCxnSpPr>
          <p:cNvPr id="207" name="Google Shape;207;p18"/>
          <p:cNvCxnSpPr/>
          <p:nvPr/>
        </p:nvCxnSpPr>
        <p:spPr>
          <a:xfrm>
            <a:off x="4794750" y="3116000"/>
            <a:ext cx="0" cy="1306200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08" name="Google Shape;208;p18"/>
          <p:cNvSpPr txBox="1"/>
          <p:nvPr/>
        </p:nvSpPr>
        <p:spPr>
          <a:xfrm>
            <a:off x="5305875" y="3053325"/>
            <a:ext cx="695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Regle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09" name="Google Shape;209;p18"/>
          <p:cNvCxnSpPr/>
          <p:nvPr/>
        </p:nvCxnSpPr>
        <p:spPr>
          <a:xfrm>
            <a:off x="6347275" y="3053325"/>
            <a:ext cx="0" cy="1306200"/>
          </a:xfrm>
          <a:prstGeom prst="straightConnector1">
            <a:avLst/>
          </a:prstGeom>
          <a:noFill/>
          <a:ln cap="flat" cmpd="sng" w="19050">
            <a:solidFill>
              <a:srgbClr val="A64D7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" name="Google Shape;210;p18"/>
          <p:cNvSpPr txBox="1"/>
          <p:nvPr/>
        </p:nvSpPr>
        <p:spPr>
          <a:xfrm>
            <a:off x="6075175" y="2755550"/>
            <a:ext cx="869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Test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3661200" y="4171213"/>
            <a:ext cx="9153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23</a:t>
            </a:r>
            <a:r>
              <a:rPr b="1" lang="fr" sz="1100">
                <a:solidFill>
                  <a:srgbClr val="6C33FF"/>
                </a:solidFill>
              </a:rPr>
              <a:t>/02/2020</a:t>
            </a:r>
            <a:endParaRPr b="1" sz="1100">
              <a:solidFill>
                <a:srgbClr val="6C33FF"/>
              </a:solidFill>
            </a:endParaRPr>
          </a:p>
        </p:txBody>
      </p:sp>
      <p:cxnSp>
        <p:nvCxnSpPr>
          <p:cNvPr id="212" name="Google Shape;212;p18"/>
          <p:cNvCxnSpPr/>
          <p:nvPr/>
        </p:nvCxnSpPr>
        <p:spPr>
          <a:xfrm>
            <a:off x="4073013" y="3501463"/>
            <a:ext cx="8700" cy="725400"/>
          </a:xfrm>
          <a:prstGeom prst="straightConnector1">
            <a:avLst/>
          </a:prstGeom>
          <a:noFill/>
          <a:ln cap="flat" cmpd="sng" w="19050">
            <a:solidFill>
              <a:srgbClr val="008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" name="Google Shape;213;p18"/>
          <p:cNvSpPr txBox="1"/>
          <p:nvPr/>
        </p:nvSpPr>
        <p:spPr>
          <a:xfrm>
            <a:off x="3400175" y="2758050"/>
            <a:ext cx="14958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Protocole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de communication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14" name="Google Shape;214;p18"/>
          <p:cNvCxnSpPr/>
          <p:nvPr/>
        </p:nvCxnSpPr>
        <p:spPr>
          <a:xfrm>
            <a:off x="5078725" y="3012125"/>
            <a:ext cx="0" cy="1306200"/>
          </a:xfrm>
          <a:prstGeom prst="straightConnector1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" name="Google Shape;215;p18"/>
          <p:cNvSpPr txBox="1"/>
          <p:nvPr/>
        </p:nvSpPr>
        <p:spPr>
          <a:xfrm>
            <a:off x="4621075" y="4278450"/>
            <a:ext cx="9153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25/03/2020</a:t>
            </a:r>
            <a:endParaRPr b="1" sz="1100">
              <a:solidFill>
                <a:srgbClr val="6C33FF"/>
              </a:solidFill>
            </a:endParaRPr>
          </a:p>
        </p:txBody>
      </p:sp>
      <p:cxnSp>
        <p:nvCxnSpPr>
          <p:cNvPr id="216" name="Google Shape;216;p18"/>
          <p:cNvCxnSpPr/>
          <p:nvPr/>
        </p:nvCxnSpPr>
        <p:spPr>
          <a:xfrm>
            <a:off x="5617038" y="3406400"/>
            <a:ext cx="8700" cy="725400"/>
          </a:xfrm>
          <a:prstGeom prst="straightConnector1">
            <a:avLst/>
          </a:prstGeom>
          <a:noFill/>
          <a:ln cap="flat" cmpd="sng" w="19050">
            <a:solidFill>
              <a:srgbClr val="6C33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" name="Google Shape;217;p18"/>
          <p:cNvSpPr txBox="1"/>
          <p:nvPr/>
        </p:nvSpPr>
        <p:spPr>
          <a:xfrm>
            <a:off x="5884675" y="4318325"/>
            <a:ext cx="1014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02</a:t>
            </a:r>
            <a:r>
              <a:rPr b="1" lang="fr" sz="1100">
                <a:solidFill>
                  <a:srgbClr val="6C33FF"/>
                </a:solidFill>
              </a:rPr>
              <a:t>/04/2020</a:t>
            </a:r>
            <a:endParaRPr b="1" sz="1100">
              <a:solidFill>
                <a:srgbClr val="6C33FF"/>
              </a:solidFill>
            </a:endParaRPr>
          </a:p>
        </p:txBody>
      </p:sp>
      <p:sp>
        <p:nvSpPr>
          <p:cNvPr id="218" name="Google Shape;218;p18"/>
          <p:cNvSpPr txBox="1"/>
          <p:nvPr/>
        </p:nvSpPr>
        <p:spPr>
          <a:xfrm>
            <a:off x="6730575" y="3161250"/>
            <a:ext cx="869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Revue 3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19" name="Google Shape;219;p18"/>
          <p:cNvCxnSpPr/>
          <p:nvPr/>
        </p:nvCxnSpPr>
        <p:spPr>
          <a:xfrm>
            <a:off x="7161063" y="3501475"/>
            <a:ext cx="8700" cy="7254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" name="Google Shape;220;p18"/>
          <p:cNvSpPr txBox="1"/>
          <p:nvPr/>
        </p:nvSpPr>
        <p:spPr>
          <a:xfrm>
            <a:off x="6730575" y="4183175"/>
            <a:ext cx="1014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6C33FF"/>
                </a:solidFill>
              </a:rPr>
              <a:t>05/05/2020</a:t>
            </a:r>
            <a:endParaRPr b="1" sz="1100">
              <a:solidFill>
                <a:srgbClr val="6C33FF"/>
              </a:solidFill>
            </a:endParaRPr>
          </a:p>
        </p:txBody>
      </p:sp>
      <p:sp>
        <p:nvSpPr>
          <p:cNvPr id="221" name="Google Shape;221;p18"/>
          <p:cNvSpPr txBox="1"/>
          <p:nvPr/>
        </p:nvSpPr>
        <p:spPr>
          <a:xfrm>
            <a:off x="1169300" y="130785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fr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Trello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22" name="Google Shape;222;p18"/>
          <p:cNvCxnSpPr/>
          <p:nvPr/>
        </p:nvCxnSpPr>
        <p:spPr>
          <a:xfrm flipH="1">
            <a:off x="2131300" y="1672575"/>
            <a:ext cx="7500" cy="229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18"/>
          <p:cNvCxnSpPr/>
          <p:nvPr/>
        </p:nvCxnSpPr>
        <p:spPr>
          <a:xfrm>
            <a:off x="2131400" y="1901975"/>
            <a:ext cx="303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4" name="Google Shape;224;p18"/>
          <p:cNvSpPr txBox="1"/>
          <p:nvPr/>
        </p:nvSpPr>
        <p:spPr>
          <a:xfrm>
            <a:off x="2434700" y="1672575"/>
            <a:ext cx="14388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Trello Gantt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"/>
          <p:cNvSpPr txBox="1"/>
          <p:nvPr>
            <p:ph type="title"/>
          </p:nvPr>
        </p:nvSpPr>
        <p:spPr>
          <a:xfrm>
            <a:off x="1117250" y="34760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 de développement</a:t>
            </a:r>
            <a:endParaRPr/>
          </a:p>
        </p:txBody>
      </p:sp>
      <p:graphicFrame>
        <p:nvGraphicFramePr>
          <p:cNvPr id="230" name="Google Shape;230;p19"/>
          <p:cNvGraphicFramePr/>
          <p:nvPr/>
        </p:nvGraphicFramePr>
        <p:xfrm>
          <a:off x="1263750" y="113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{D96C19F8-5E20-4B3F-88A2-AA35BBC4DAA1}</a:tableStyleId>
              </a:tblPr>
              <a:tblGrid>
                <a:gridCol w="3575400"/>
                <a:gridCol w="3575400"/>
              </a:tblGrid>
              <a:tr h="597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Description</a:t>
                      </a:r>
                      <a:endParaRPr sz="24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Version</a:t>
                      </a:r>
                      <a:endParaRPr sz="24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</a:tr>
              <a:tr h="47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Raspberry Pi 4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GNU/Linux Raspbian version 4.19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Planification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Trello gantt + Trello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Journal de bord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RoadBook (Google Drive)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Diagramme UML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BOUML 7.9.1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Gestion de versions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RiouxSvn (subversion) version 1.9.3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Documentation de code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Doxygen 1.8.11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Langage utilisé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C++ / avec le framework QT 5.11.3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1" name="Google Shape;2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9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7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Organisation commune au sein du projet </a:t>
            </a:r>
            <a:endParaRPr/>
          </a:p>
        </p:txBody>
      </p:sp>
      <p:sp>
        <p:nvSpPr>
          <p:cNvPr id="238" name="Google Shape;238;p20"/>
          <p:cNvSpPr txBox="1"/>
          <p:nvPr>
            <p:ph idx="1" type="body"/>
          </p:nvPr>
        </p:nvSpPr>
        <p:spPr>
          <a:xfrm>
            <a:off x="1255525" y="1352400"/>
            <a:ext cx="78648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fr" sz="2200"/>
              <a:t>Utilisation de </a:t>
            </a:r>
            <a:r>
              <a:rPr b="1" lang="fr" sz="2200">
                <a:solidFill>
                  <a:srgbClr val="1155CC"/>
                </a:solidFill>
              </a:rPr>
              <a:t>Subversion </a:t>
            </a:r>
            <a:r>
              <a:rPr lang="fr" sz="2200"/>
              <a:t>pour les codes sources</a:t>
            </a:r>
            <a:endParaRPr sz="22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1600"/>
              </a:spcBef>
              <a:spcAft>
                <a:spcPts val="0"/>
              </a:spcAft>
              <a:buSzPts val="2200"/>
              <a:buChar char="●"/>
            </a:pPr>
            <a:r>
              <a:rPr lang="fr" sz="2200"/>
              <a:t>Utilisation d’un espace de stockage commun (</a:t>
            </a:r>
            <a:r>
              <a:rPr b="1" lang="fr" sz="2200">
                <a:solidFill>
                  <a:srgbClr val="1155CC"/>
                </a:solidFill>
              </a:rPr>
              <a:t>Google Drive</a:t>
            </a:r>
            <a:r>
              <a:rPr lang="fr" sz="2200"/>
              <a:t>) pour tous les documents ressources </a:t>
            </a:r>
            <a:endParaRPr sz="22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1600"/>
              </a:spcBef>
              <a:spcAft>
                <a:spcPts val="0"/>
              </a:spcAft>
              <a:buSzPts val="2200"/>
              <a:buChar char="●"/>
            </a:pPr>
            <a:r>
              <a:rPr lang="fr" sz="2200"/>
              <a:t>Utilisation d’un</a:t>
            </a:r>
            <a:r>
              <a:rPr b="1" lang="fr" sz="2200">
                <a:solidFill>
                  <a:srgbClr val="1155CC"/>
                </a:solidFill>
              </a:rPr>
              <a:t> protocole de communication</a:t>
            </a:r>
            <a:endParaRPr sz="2200"/>
          </a:p>
        </p:txBody>
      </p:sp>
      <p:pic>
        <p:nvPicPr>
          <p:cNvPr id="239" name="Google Shape;23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914" y="2518950"/>
            <a:ext cx="920593" cy="91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912" y="1352400"/>
            <a:ext cx="920601" cy="79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813" y="3994350"/>
            <a:ext cx="1149775" cy="58046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0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</a:t>
            </a:r>
            <a:r>
              <a:rPr lang="fr"/>
              <a:t>onvention de nommage 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</p:txBody>
      </p:sp>
      <p:sp>
        <p:nvSpPr>
          <p:cNvPr id="249" name="Google Shape;249;p21"/>
          <p:cNvSpPr txBox="1"/>
          <p:nvPr>
            <p:ph idx="1" type="body"/>
          </p:nvPr>
        </p:nvSpPr>
        <p:spPr>
          <a:xfrm>
            <a:off x="1297500" y="1567550"/>
            <a:ext cx="76956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Nom des classes : </a:t>
            </a:r>
            <a:r>
              <a:rPr b="1" lang="fr" sz="1800">
                <a:solidFill>
                  <a:srgbClr val="1155CC"/>
                </a:solidFill>
              </a:rPr>
              <a:t>N</a:t>
            </a:r>
            <a:r>
              <a:rPr lang="fr" sz="1800"/>
              <a:t>om</a:t>
            </a:r>
            <a:r>
              <a:rPr b="1" lang="fr" sz="1800">
                <a:solidFill>
                  <a:srgbClr val="1155CC"/>
                </a:solidFill>
              </a:rPr>
              <a:t>D</a:t>
            </a:r>
            <a:r>
              <a:rPr lang="fr" sz="1800"/>
              <a:t>e</a:t>
            </a:r>
            <a:r>
              <a:rPr b="1" lang="fr" sz="1800">
                <a:solidFill>
                  <a:srgbClr val="1155CC"/>
                </a:solidFill>
              </a:rPr>
              <a:t>C</a:t>
            </a:r>
            <a:r>
              <a:rPr lang="fr" sz="1800"/>
              <a:t>lasse</a:t>
            </a:r>
            <a:endParaRPr sz="18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Nom des variables/méthodes : </a:t>
            </a:r>
            <a:r>
              <a:rPr b="1" lang="fr" sz="1800">
                <a:solidFill>
                  <a:srgbClr val="1155CC"/>
                </a:solidFill>
              </a:rPr>
              <a:t>n</a:t>
            </a:r>
            <a:r>
              <a:rPr lang="fr" sz="1800"/>
              <a:t>om</a:t>
            </a:r>
            <a:r>
              <a:rPr b="1" lang="fr" sz="1800">
                <a:solidFill>
                  <a:srgbClr val="1155CC"/>
                </a:solidFill>
              </a:rPr>
              <a:t>D</a:t>
            </a:r>
            <a:r>
              <a:rPr lang="fr" sz="1800"/>
              <a:t>e</a:t>
            </a:r>
            <a:r>
              <a:rPr b="1" lang="fr" sz="1800">
                <a:solidFill>
                  <a:srgbClr val="1155CC"/>
                </a:solidFill>
              </a:rPr>
              <a:t>V</a:t>
            </a:r>
            <a:r>
              <a:rPr lang="fr" sz="1800"/>
              <a:t>ariable et </a:t>
            </a:r>
            <a:r>
              <a:rPr b="1" lang="fr" sz="1800">
                <a:solidFill>
                  <a:srgbClr val="1155CC"/>
                </a:solidFill>
              </a:rPr>
              <a:t>v</a:t>
            </a:r>
            <a:r>
              <a:rPr lang="fr" sz="1800"/>
              <a:t>erbe</a:t>
            </a:r>
            <a:r>
              <a:rPr b="1" lang="fr" sz="1800">
                <a:solidFill>
                  <a:srgbClr val="1155CC"/>
                </a:solidFill>
              </a:rPr>
              <a:t>D</a:t>
            </a:r>
            <a:r>
              <a:rPr lang="fr" sz="1800"/>
              <a:t>e</a:t>
            </a:r>
            <a:r>
              <a:rPr b="1" lang="fr" sz="1800">
                <a:solidFill>
                  <a:srgbClr val="1155CC"/>
                </a:solidFill>
              </a:rPr>
              <a:t>M</a:t>
            </a:r>
            <a:r>
              <a:rPr lang="fr" sz="1800"/>
              <a:t>éthode</a:t>
            </a:r>
            <a:endParaRPr sz="18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I</a:t>
            </a:r>
            <a:r>
              <a:rPr lang="fr" sz="1800"/>
              <a:t>ndentation</a:t>
            </a:r>
            <a:r>
              <a:rPr lang="fr" sz="1800"/>
              <a:t> : </a:t>
            </a:r>
            <a:r>
              <a:rPr b="1" lang="fr" sz="1800">
                <a:solidFill>
                  <a:srgbClr val="1155CC"/>
                </a:solidFill>
              </a:rPr>
              <a:t>4 espaces</a:t>
            </a:r>
            <a:endParaRPr sz="1800"/>
          </a:p>
        </p:txBody>
      </p:sp>
      <p:sp>
        <p:nvSpPr>
          <p:cNvPr id="250" name="Google Shape;250;p21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9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des cas d’utilisation</a:t>
            </a:r>
            <a:endParaRPr/>
          </a:p>
        </p:txBody>
      </p:sp>
      <p:sp>
        <p:nvSpPr>
          <p:cNvPr id="256" name="Google Shape;256;p2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diagramme cas </a:t>
            </a:r>
            <a:r>
              <a:rPr lang="fr"/>
              <a:t>d’utilisation</a:t>
            </a:r>
            <a:r>
              <a:rPr lang="fr"/>
              <a:t> </a:t>
            </a:r>
            <a:r>
              <a:rPr lang="fr"/>
              <a:t>général</a:t>
            </a:r>
            <a:r>
              <a:rPr lang="fr"/>
              <a:t> ou partie ?</a:t>
            </a:r>
            <a:endParaRPr/>
          </a:p>
        </p:txBody>
      </p:sp>
      <p:pic>
        <p:nvPicPr>
          <p:cNvPr id="257" name="Google Shape;25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8" name="Google Shape;258;p22"/>
          <p:cNvGrpSpPr/>
          <p:nvPr/>
        </p:nvGrpSpPr>
        <p:grpSpPr>
          <a:xfrm>
            <a:off x="1251900" y="1269200"/>
            <a:ext cx="7130100" cy="3507900"/>
            <a:chOff x="1251900" y="1269200"/>
            <a:chExt cx="7130100" cy="3507900"/>
          </a:xfrm>
        </p:grpSpPr>
        <p:sp>
          <p:nvSpPr>
            <p:cNvPr id="259" name="Google Shape;259;p22"/>
            <p:cNvSpPr/>
            <p:nvPr/>
          </p:nvSpPr>
          <p:spPr>
            <a:xfrm>
              <a:off x="1251900" y="1269200"/>
              <a:ext cx="7130100" cy="3507900"/>
            </a:xfrm>
            <a:prstGeom prst="roundRect">
              <a:avLst>
                <a:gd fmla="val 8860" name="adj"/>
              </a:avLst>
            </a:prstGeom>
            <a:solidFill>
              <a:srgbClr val="FFFFFF"/>
            </a:solidFill>
            <a:ln cap="flat" cmpd="sng" w="19050">
              <a:solidFill>
                <a:srgbClr val="6C33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60" name="Google Shape;260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374300" y="1568675"/>
              <a:ext cx="6486525" cy="3009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22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Spécification du Raspberry Pi 4</a:t>
            </a:r>
            <a:endParaRPr/>
          </a:p>
        </p:txBody>
      </p:sp>
      <p:graphicFrame>
        <p:nvGraphicFramePr>
          <p:cNvPr id="267" name="Google Shape;267;p23"/>
          <p:cNvGraphicFramePr/>
          <p:nvPr/>
        </p:nvGraphicFramePr>
        <p:xfrm>
          <a:off x="238125" y="160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{D96C19F8-5E20-4B3F-88A2-AA35BBC4DAA1}</a:tableStyleId>
              </a:tblPr>
              <a:tblGrid>
                <a:gridCol w="2006700"/>
                <a:gridCol w="3219900"/>
              </a:tblGrid>
              <a:tr h="42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Raspberry PI 4</a:t>
                      </a:r>
                      <a:endParaRPr sz="1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Caractéristiques</a:t>
                      </a:r>
                      <a:endParaRPr sz="1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Système d’exploitation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Raspbian GNU/Linux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Processeur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Quad Core 1,5 GHz Broadcom BCM2711  ARMv8 CPU  RAM 4GB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Stockage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Micro SD 32go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Sans-Fil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2.4 GHz et 5.0 GHz IEEE 802.11ac wireless, Bluetooth 5.0, BLE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Connectiques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40-pin GPIO, 2 port USB 3.0, </a:t>
                      </a: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 port USB 2.0, 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 × micro-HDMI ports, 5V DC via USB-C</a:t>
                      </a:r>
                      <a:endParaRPr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68" name="Google Shape;2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3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70" name="Google Shape;270;p23"/>
          <p:cNvGrpSpPr/>
          <p:nvPr/>
        </p:nvGrpSpPr>
        <p:grpSpPr>
          <a:xfrm>
            <a:off x="5609750" y="1956075"/>
            <a:ext cx="3297900" cy="2202600"/>
            <a:chOff x="5609750" y="1956075"/>
            <a:chExt cx="3297900" cy="2202600"/>
          </a:xfrm>
        </p:grpSpPr>
        <p:sp>
          <p:nvSpPr>
            <p:cNvPr id="271" name="Google Shape;271;p23"/>
            <p:cNvSpPr/>
            <p:nvPr/>
          </p:nvSpPr>
          <p:spPr>
            <a:xfrm>
              <a:off x="5609750" y="1956075"/>
              <a:ext cx="3297900" cy="2202600"/>
            </a:xfrm>
            <a:prstGeom prst="roundRect">
              <a:avLst>
                <a:gd fmla="val 8860" name="adj"/>
              </a:avLst>
            </a:prstGeom>
            <a:solidFill>
              <a:srgbClr val="FFFFFF"/>
            </a:solidFill>
            <a:ln cap="flat" cmpd="sng" w="19050">
              <a:solidFill>
                <a:srgbClr val="6C33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Résultat de recherche d'images pour &quot;raspberry pi 4 detaille composant&quot;" id="272" name="Google Shape;272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96359" y="2016673"/>
              <a:ext cx="3104955" cy="20889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3" name="Google Shape;273;p23"/>
          <p:cNvGrpSpPr/>
          <p:nvPr/>
        </p:nvGrpSpPr>
        <p:grpSpPr>
          <a:xfrm>
            <a:off x="980525" y="1057634"/>
            <a:ext cx="6671652" cy="3999481"/>
            <a:chOff x="5609750" y="1956075"/>
            <a:chExt cx="3297900" cy="2202600"/>
          </a:xfrm>
        </p:grpSpPr>
        <p:sp>
          <p:nvSpPr>
            <p:cNvPr id="274" name="Google Shape;274;p23"/>
            <p:cNvSpPr/>
            <p:nvPr/>
          </p:nvSpPr>
          <p:spPr>
            <a:xfrm>
              <a:off x="5609750" y="1956075"/>
              <a:ext cx="3297900" cy="2202600"/>
            </a:xfrm>
            <a:prstGeom prst="roundRect">
              <a:avLst>
                <a:gd fmla="val 8860" name="adj"/>
              </a:avLst>
            </a:prstGeom>
            <a:solidFill>
              <a:srgbClr val="FFFFFF"/>
            </a:solidFill>
            <a:ln cap="flat" cmpd="sng" w="19050">
              <a:solidFill>
                <a:srgbClr val="6C33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Résultat de recherche d'images pour &quot;raspberry pi 4 detaille composant&quot;" id="275" name="Google Shape;275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96359" y="2016673"/>
              <a:ext cx="3104955" cy="20889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4"/>
          <p:cNvSpPr/>
          <p:nvPr/>
        </p:nvSpPr>
        <p:spPr>
          <a:xfrm>
            <a:off x="421850" y="1124900"/>
            <a:ext cx="5224800" cy="3767100"/>
          </a:xfrm>
          <a:prstGeom prst="roundRect">
            <a:avLst>
              <a:gd fmla="val 8860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Raspberry Pi et Le bluetooth</a:t>
            </a:r>
            <a:endParaRPr/>
          </a:p>
        </p:txBody>
      </p:sp>
      <p:sp>
        <p:nvSpPr>
          <p:cNvPr id="282" name="Google Shape;282;p24"/>
          <p:cNvSpPr txBox="1"/>
          <p:nvPr>
            <p:ph idx="1" type="body"/>
          </p:nvPr>
        </p:nvSpPr>
        <p:spPr>
          <a:xfrm>
            <a:off x="6061200" y="1651150"/>
            <a:ext cx="25341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➢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Ondes radio UHF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➢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2400 et 2483,5 MHz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➢"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40 m à 350 m et jusqu'à 500 mètres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4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285" name="Google Shape;285;p24"/>
          <p:cNvGraphicFramePr/>
          <p:nvPr/>
        </p:nvGraphicFramePr>
        <p:xfrm>
          <a:off x="554500" y="12436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{4566666E-EC53-4010-AC46-3660935F88BA}</a:tableStyleId>
              </a:tblPr>
              <a:tblGrid>
                <a:gridCol w="590050"/>
                <a:gridCol w="531050"/>
                <a:gridCol w="3860625"/>
              </a:tblGrid>
              <a:tr h="16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Version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Date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Améliorations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21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1.0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1999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3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2.0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2004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Débit pratique supérieur porté à 2,1 Mbit/s. Rétrocompatibilité, réduction de la consommation des périphériques et optimisation des transferts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3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2.1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2007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Couplage plus simple et plus rapide. Sécurité renforcée et ajout du mode de connexion « NFC » (Near Field Communication) qui autorise des liaisons à très courte portée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3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2009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Débit théorique supérieur porté à 24 Mbit/s (Bluetooth v3.0 + HS)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5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4+LE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2010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Réduction </a:t>
                      </a:r>
                      <a:r>
                        <a:rPr lang="fr" sz="1000"/>
                        <a:t>de la </a:t>
                      </a:r>
                      <a:r>
                        <a:rPr b="1" lang="fr" sz="1000"/>
                        <a:t>consommation </a:t>
                      </a:r>
                      <a:r>
                        <a:rPr lang="fr" sz="1000"/>
                        <a:t>des périphériques(</a:t>
                      </a:r>
                      <a:r>
                        <a:rPr lang="fr" sz="1000"/>
                        <a:t>Low Energy</a:t>
                      </a:r>
                      <a:r>
                        <a:rPr lang="fr" sz="1000"/>
                        <a:t>). Haute vitesse basée sur le Wi-Fi. Logo "Bluetooth Smart Ready". Restitutions musicales stéréophoniques de qualité comparable au CD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9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4.1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2013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Connexion d'appareils multiples</a:t>
                      </a:r>
                      <a:r>
                        <a:rPr lang="fr" sz="1000"/>
                        <a:t> sur un seul accès pour la sortie du LTE.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9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4.2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2014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Réduction </a:t>
                      </a:r>
                      <a:r>
                        <a:rPr lang="fr" sz="1000"/>
                        <a:t>de la </a:t>
                      </a:r>
                      <a:r>
                        <a:rPr b="1" lang="fr" sz="1000"/>
                        <a:t>consommation</a:t>
                      </a:r>
                      <a:r>
                        <a:rPr lang="fr" sz="1000"/>
                        <a:t> des protocoles IP sécurisés pour les objets connectés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3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5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12/2016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/>
                        <a:t>Débit </a:t>
                      </a:r>
                      <a:r>
                        <a:rPr lang="fr" sz="1000"/>
                        <a:t>pratique </a:t>
                      </a:r>
                      <a:r>
                        <a:rPr b="1" lang="fr" sz="1000"/>
                        <a:t>supérieur </a:t>
                      </a:r>
                      <a:r>
                        <a:rPr lang="fr" sz="1000"/>
                        <a:t>en low energy (2 Mbit/s PHY)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, </a:t>
                      </a:r>
                      <a:r>
                        <a:rPr b="1" lang="fr" sz="1000"/>
                        <a:t>portée </a:t>
                      </a:r>
                      <a:r>
                        <a:rPr lang="fr" sz="1000"/>
                        <a:t>de </a:t>
                      </a:r>
                      <a:r>
                        <a:rPr b="1" lang="fr" sz="1000"/>
                        <a:t>40 </a:t>
                      </a:r>
                      <a:r>
                        <a:rPr lang="fr" sz="1000"/>
                        <a:t>m à </a:t>
                      </a:r>
                      <a:r>
                        <a:rPr b="1" lang="fr" sz="1000"/>
                        <a:t>350 </a:t>
                      </a:r>
                      <a:r>
                        <a:rPr lang="fr" sz="1000"/>
                        <a:t>m et jusqu'à </a:t>
                      </a:r>
                      <a:r>
                        <a:rPr b="1" lang="fr" sz="1000"/>
                        <a:t>500 </a:t>
                      </a:r>
                      <a:r>
                        <a:rPr lang="fr" sz="1000"/>
                        <a:t>mètres avec certains modules.</a:t>
                      </a:r>
                      <a:endParaRPr sz="1000"/>
                    </a:p>
                  </a:txBody>
                  <a:tcPr marT="25400" marB="25400" marR="50800" marL="50800">
                    <a:lnL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C3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</a:t>
            </a:r>
            <a:r>
              <a:rPr lang="fr"/>
              <a:t>: Écran d’attente</a:t>
            </a:r>
            <a:endParaRPr/>
          </a:p>
        </p:txBody>
      </p:sp>
      <p:pic>
        <p:nvPicPr>
          <p:cNvPr id="291" name="Google Shape;29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5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13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93" name="Google Shape;29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2438" y="1082975"/>
            <a:ext cx="6419126" cy="397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2750" y="1241475"/>
            <a:ext cx="6094901" cy="342837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: Écran de règle</a:t>
            </a:r>
            <a:endParaRPr/>
          </a:p>
        </p:txBody>
      </p:sp>
      <p:pic>
        <p:nvPicPr>
          <p:cNvPr id="300" name="Google Shape;30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6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2" name="Google Shape;30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62450" y="1082975"/>
            <a:ext cx="6419120" cy="3979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6"/>
          <p:cNvSpPr txBox="1"/>
          <p:nvPr/>
        </p:nvSpPr>
        <p:spPr>
          <a:xfrm>
            <a:off x="4040800" y="253845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450" y="1082975"/>
            <a:ext cx="6419126" cy="397927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: Écran de partie</a:t>
            </a:r>
            <a:endParaRPr/>
          </a:p>
        </p:txBody>
      </p:sp>
      <p:pic>
        <p:nvPicPr>
          <p:cNvPr id="310" name="Google Shape;31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7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Affichage des impacts</a:t>
            </a:r>
            <a:endParaRPr/>
          </a:p>
        </p:txBody>
      </p:sp>
      <p:pic>
        <p:nvPicPr>
          <p:cNvPr id="317" name="Google Shape;3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8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16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19" name="Google Shape;319;p28"/>
          <p:cNvGrpSpPr/>
          <p:nvPr/>
        </p:nvGrpSpPr>
        <p:grpSpPr>
          <a:xfrm>
            <a:off x="266450" y="1936388"/>
            <a:ext cx="8719125" cy="2884026"/>
            <a:chOff x="259025" y="1736588"/>
            <a:chExt cx="8719125" cy="2884026"/>
          </a:xfrm>
        </p:grpSpPr>
        <p:sp>
          <p:nvSpPr>
            <p:cNvPr id="320" name="Google Shape;320;p28"/>
            <p:cNvSpPr/>
            <p:nvPr/>
          </p:nvSpPr>
          <p:spPr>
            <a:xfrm>
              <a:off x="310825" y="1872375"/>
              <a:ext cx="8407200" cy="2671800"/>
            </a:xfrm>
            <a:prstGeom prst="roundRect">
              <a:avLst>
                <a:gd fmla="val 8860" name="adj"/>
              </a:avLst>
            </a:prstGeom>
            <a:solidFill>
              <a:srgbClr val="000000"/>
            </a:solidFill>
            <a:ln cap="flat" cmpd="sng" w="19050">
              <a:solidFill>
                <a:srgbClr val="6C33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1" name="Google Shape;321;p28"/>
            <p:cNvGrpSpPr/>
            <p:nvPr/>
          </p:nvGrpSpPr>
          <p:grpSpPr>
            <a:xfrm>
              <a:off x="259025" y="1736588"/>
              <a:ext cx="8719125" cy="2884026"/>
              <a:chOff x="266425" y="1307850"/>
              <a:chExt cx="8719125" cy="2884026"/>
            </a:xfrm>
          </p:grpSpPr>
          <p:pic>
            <p:nvPicPr>
              <p:cNvPr id="322" name="Google Shape;322;p2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66425" y="1389250"/>
                <a:ext cx="2753051" cy="27530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3" name="Google Shape;323;p28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697550" y="1395000"/>
                <a:ext cx="2671650" cy="26716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4" name="Google Shape;324;p28"/>
              <p:cNvSpPr txBox="1"/>
              <p:nvPr/>
            </p:nvSpPr>
            <p:spPr>
              <a:xfrm>
                <a:off x="3019475" y="2242425"/>
                <a:ext cx="547800" cy="97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 sz="5000">
                    <a:solidFill>
                      <a:srgbClr val="6C33FF"/>
                    </a:solidFill>
                    <a:latin typeface="Lato"/>
                    <a:ea typeface="Lato"/>
                    <a:cs typeface="Lato"/>
                    <a:sym typeface="Lato"/>
                  </a:rPr>
                  <a:t>+</a:t>
                </a:r>
                <a:endParaRPr b="1" sz="5000"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5" name="Google Shape;325;p28"/>
              <p:cNvSpPr txBox="1"/>
              <p:nvPr/>
            </p:nvSpPr>
            <p:spPr>
              <a:xfrm>
                <a:off x="4572000" y="2277375"/>
                <a:ext cx="547800" cy="97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 sz="5000">
                    <a:solidFill>
                      <a:srgbClr val="6C33FF"/>
                    </a:solidFill>
                    <a:latin typeface="Lato"/>
                    <a:ea typeface="Lato"/>
                    <a:cs typeface="Lato"/>
                    <a:sym typeface="Lato"/>
                  </a:rPr>
                  <a:t>+</a:t>
                </a:r>
                <a:endParaRPr b="1" sz="5000"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pic>
            <p:nvPicPr>
              <p:cNvPr id="326" name="Google Shape;326;p28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983788" y="1339650"/>
                <a:ext cx="2852226" cy="28522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7" name="Google Shape;327;p28"/>
              <p:cNvSpPr txBox="1"/>
              <p:nvPr/>
            </p:nvSpPr>
            <p:spPr>
              <a:xfrm>
                <a:off x="5932350" y="2277375"/>
                <a:ext cx="547800" cy="97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 sz="5000">
                    <a:solidFill>
                      <a:srgbClr val="6C33FF"/>
                    </a:solidFill>
                    <a:latin typeface="Lato"/>
                    <a:ea typeface="Lato"/>
                    <a:cs typeface="Lato"/>
                    <a:sym typeface="Lato"/>
                  </a:rPr>
                  <a:t>=</a:t>
                </a:r>
                <a:endParaRPr b="1" sz="5000"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pic>
            <p:nvPicPr>
              <p:cNvPr id="328" name="Google Shape;328;p28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6581376" y="1600850"/>
                <a:ext cx="2136674" cy="21366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9" name="Google Shape;329;p28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313900" y="1307850"/>
                <a:ext cx="2671650" cy="25627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30" name="Google Shape;330;p28"/>
          <p:cNvSpPr txBox="1"/>
          <p:nvPr/>
        </p:nvSpPr>
        <p:spPr>
          <a:xfrm>
            <a:off x="828875" y="1391350"/>
            <a:ext cx="3000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-"/>
            </a:pPr>
            <a:r>
              <a:rPr lang="fr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QPainter</a:t>
            </a:r>
            <a:endParaRPr/>
          </a:p>
        </p:txBody>
      </p:sp>
      <p:grpSp>
        <p:nvGrpSpPr>
          <p:cNvPr id="331" name="Google Shape;331;p28"/>
          <p:cNvGrpSpPr/>
          <p:nvPr/>
        </p:nvGrpSpPr>
        <p:grpSpPr>
          <a:xfrm>
            <a:off x="111000" y="1531877"/>
            <a:ext cx="8999200" cy="3044285"/>
            <a:chOff x="111000" y="1428350"/>
            <a:chExt cx="8999200" cy="3446100"/>
          </a:xfrm>
        </p:grpSpPr>
        <p:sp>
          <p:nvSpPr>
            <p:cNvPr id="332" name="Google Shape;332;p28"/>
            <p:cNvSpPr/>
            <p:nvPr/>
          </p:nvSpPr>
          <p:spPr>
            <a:xfrm>
              <a:off x="111000" y="1428350"/>
              <a:ext cx="8962200" cy="3446100"/>
            </a:xfrm>
            <a:prstGeom prst="roundRect">
              <a:avLst>
                <a:gd fmla="val 8860" name="adj"/>
              </a:avLst>
            </a:prstGeom>
            <a:solidFill>
              <a:srgbClr val="FFFFFF"/>
            </a:solidFill>
            <a:ln cap="flat" cmpd="sng" w="19050">
              <a:solidFill>
                <a:srgbClr val="6C33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8"/>
            <p:cNvSpPr txBox="1"/>
            <p:nvPr/>
          </p:nvSpPr>
          <p:spPr>
            <a:xfrm>
              <a:off x="194800" y="1481300"/>
              <a:ext cx="8915400" cy="3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808000"/>
                  </a:solidFill>
                </a:rPr>
                <a:t>if</a:t>
              </a:r>
              <a:r>
                <a:rPr lang="fr" sz="1100"/>
                <a:t>(</a:t>
              </a:r>
              <a:r>
                <a:rPr lang="fr" sz="1200">
                  <a:solidFill>
                    <a:srgbClr val="008000"/>
                  </a:solidFill>
                </a:rPr>
                <a:t>QFileInfo</a:t>
              </a:r>
              <a:r>
                <a:rPr lang="fr" sz="1100"/>
                <a:t>(</a:t>
              </a:r>
              <a:r>
                <a:rPr lang="fr" sz="1100">
                  <a:solidFill>
                    <a:srgbClr val="5555FF"/>
                  </a:solidFill>
                </a:rPr>
                <a:t>qApp</a:t>
              </a:r>
              <a:r>
                <a:rPr lang="fr" sz="1100"/>
                <a:t>-&gt;applicationDirPath()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000">
                  <a:solidFill>
                    <a:srgbClr val="FF55FF"/>
                  </a:solidFill>
                </a:rPr>
                <a:t>"/impact/IMPACT_"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200">
                  <a:solidFill>
                    <a:srgbClr val="008000"/>
                  </a:solidFill>
                </a:rPr>
                <a:t>QString</a:t>
              </a:r>
              <a:r>
                <a:rPr lang="fr" sz="1100"/>
                <a:t>::number(typePoint)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FF55FF"/>
                  </a:solidFill>
                </a:rPr>
                <a:t>"_"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200">
                  <a:solidFill>
                    <a:srgbClr val="008000"/>
                  </a:solidFill>
                </a:rPr>
                <a:t>QString</a:t>
              </a:r>
              <a:r>
                <a:rPr lang="fr" sz="1100"/>
                <a:t>::number(point)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FF55FF"/>
                  </a:solidFill>
                </a:rPr>
                <a:t>".png"</a:t>
              </a:r>
              <a:r>
                <a:rPr lang="fr" sz="1100"/>
                <a:t>).exists())</a:t>
              </a:r>
              <a:r>
                <a:rPr lang="fr" sz="1100">
                  <a:solidFill>
                    <a:srgbClr val="C0C0C0"/>
                  </a:solidFill>
                </a:rPr>
                <a:t>       </a:t>
              </a:r>
              <a:endParaRPr sz="1100">
                <a:solidFill>
                  <a:srgbClr val="55FFFF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</a:t>
              </a:r>
              <a:r>
                <a:rPr lang="fr" sz="1100"/>
                <a:t>{</a:t>
              </a:r>
              <a:endParaRPr sz="1100"/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    </a:t>
              </a:r>
              <a:r>
                <a:rPr lang="fr" sz="1200">
                  <a:solidFill>
                    <a:srgbClr val="008000"/>
                  </a:solidFill>
                </a:rPr>
                <a:t>QImage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/>
                <a:t>impact(</a:t>
              </a:r>
              <a:r>
                <a:rPr lang="fr" sz="1100">
                  <a:solidFill>
                    <a:srgbClr val="5555FF"/>
                  </a:solidFill>
                </a:rPr>
                <a:t>qApp</a:t>
              </a:r>
              <a:r>
                <a:rPr lang="fr" sz="1100"/>
                <a:t>-&gt;applicationDirPath()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000">
                  <a:solidFill>
                    <a:srgbClr val="FF55FF"/>
                  </a:solidFill>
                </a:rPr>
                <a:t>"/impact/IMPACT_"</a:t>
              </a:r>
              <a:r>
                <a:rPr lang="fr" sz="10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200">
                  <a:solidFill>
                    <a:srgbClr val="008000"/>
                  </a:solidFill>
                </a:rPr>
                <a:t>QString</a:t>
              </a:r>
              <a:r>
                <a:rPr lang="fr" sz="1100"/>
                <a:t>::number(typePoint)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FF55FF"/>
                  </a:solidFill>
                </a:rPr>
                <a:t>"_"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200">
                  <a:solidFill>
                    <a:srgbClr val="008000"/>
                  </a:solidFill>
                </a:rPr>
                <a:t>QString</a:t>
              </a:r>
              <a:r>
                <a:rPr lang="fr" sz="1100"/>
                <a:t>::number(point)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AAAAAA"/>
                  </a:solidFill>
                </a:rPr>
                <a:t>+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FF55FF"/>
                  </a:solidFill>
                </a:rPr>
                <a:t>".png"</a:t>
              </a:r>
              <a:r>
                <a:rPr lang="fr" sz="1100"/>
                <a:t>);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    </a:t>
              </a:r>
              <a:r>
                <a:rPr lang="fr" sz="1200">
                  <a:solidFill>
                    <a:srgbClr val="008000"/>
                  </a:solidFill>
                </a:rPr>
                <a:t>QPixmap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/>
                <a:t>cibleImpacte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/>
                <a:t>=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/>
                <a:t>ui-&gt;labelVisualisationimpact-&gt;pixmap()-&gt;copy();</a:t>
              </a:r>
              <a:r>
                <a:rPr lang="fr" sz="1200">
                  <a:solidFill>
                    <a:srgbClr val="00677C"/>
                  </a:solidFill>
                </a:rPr>
                <a:t> // on récupère l'image précédente;</a:t>
              </a:r>
              <a:endParaRPr sz="1100">
                <a:solidFill>
                  <a:srgbClr val="55FFFF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    </a:t>
              </a:r>
              <a:r>
                <a:rPr lang="fr" sz="1200">
                  <a:solidFill>
                    <a:srgbClr val="008000"/>
                  </a:solidFill>
                </a:rPr>
                <a:t>QPainter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/>
                <a:t>p(</a:t>
              </a:r>
              <a:r>
                <a:rPr lang="fr" sz="1100">
                  <a:solidFill>
                    <a:srgbClr val="AAAAAA"/>
                  </a:solidFill>
                </a:rPr>
                <a:t>&amp;</a:t>
              </a:r>
              <a:r>
                <a:rPr lang="fr" sz="1100"/>
                <a:t>cibleImpacte);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    </a:t>
              </a:r>
              <a:r>
                <a:rPr lang="fr" sz="1100"/>
                <a:t>p.drawImage(</a:t>
              </a:r>
              <a:r>
                <a:rPr lang="fr" sz="1200">
                  <a:solidFill>
                    <a:srgbClr val="008000"/>
                  </a:solidFill>
                </a:rPr>
                <a:t>QPoint</a:t>
              </a:r>
              <a:r>
                <a:rPr lang="fr" sz="1100"/>
                <a:t>(</a:t>
              </a:r>
              <a:r>
                <a:rPr lang="fr" sz="1100">
                  <a:solidFill>
                    <a:srgbClr val="FF55FF"/>
                  </a:solidFill>
                </a:rPr>
                <a:t>0</a:t>
              </a:r>
              <a:r>
                <a:rPr lang="fr" sz="1100"/>
                <a:t>,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>
                  <a:solidFill>
                    <a:srgbClr val="FF55FF"/>
                  </a:solidFill>
                </a:rPr>
                <a:t>0</a:t>
              </a:r>
              <a:r>
                <a:rPr lang="fr" sz="1100"/>
                <a:t>),</a:t>
              </a:r>
              <a:r>
                <a:rPr lang="fr" sz="1100">
                  <a:solidFill>
                    <a:srgbClr val="C0C0C0"/>
                  </a:solidFill>
                </a:rPr>
                <a:t> </a:t>
              </a:r>
              <a:r>
                <a:rPr lang="fr" sz="1100"/>
                <a:t>impact);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    </a:t>
              </a:r>
              <a:r>
                <a:rPr lang="fr" sz="1100"/>
                <a:t>p.end();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    </a:t>
              </a:r>
              <a:r>
                <a:rPr lang="fr" sz="1100"/>
                <a:t>ui-&gt;labelVisualisationimpact-&gt;setPixmap(cibleImpacte);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100">
                  <a:solidFill>
                    <a:srgbClr val="C0C0C0"/>
                  </a:solidFill>
                </a:rPr>
                <a:t>   </a:t>
              </a:r>
              <a:r>
                <a:rPr lang="fr" sz="1100"/>
                <a:t>}</a:t>
              </a:r>
              <a:endParaRPr sz="11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450" y="1082975"/>
            <a:ext cx="6419126" cy="397927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: Écran de fin</a:t>
            </a:r>
            <a:endParaRPr/>
          </a:p>
        </p:txBody>
      </p:sp>
      <p:pic>
        <p:nvPicPr>
          <p:cNvPr id="340" name="Google Shape;3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9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/>
          <p:nvPr/>
        </p:nvSpPr>
        <p:spPr>
          <a:xfrm>
            <a:off x="1032450" y="814075"/>
            <a:ext cx="7375500" cy="4255500"/>
          </a:xfrm>
          <a:prstGeom prst="roundRect">
            <a:avLst>
              <a:gd fmla="val 1216" name="adj"/>
            </a:avLst>
          </a:prstGeom>
          <a:solidFill>
            <a:srgbClr val="FFFFFF"/>
          </a:solidFill>
          <a:ln cap="flat" cmpd="sng" w="3810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0"/>
          <p:cNvSpPr txBox="1"/>
          <p:nvPr>
            <p:ph type="title"/>
          </p:nvPr>
        </p:nvSpPr>
        <p:spPr>
          <a:xfrm>
            <a:off x="1260500" y="1865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classes</a:t>
            </a:r>
            <a:endParaRPr/>
          </a:p>
        </p:txBody>
      </p:sp>
      <p:sp>
        <p:nvSpPr>
          <p:cNvPr id="348" name="Google Shape;348;p30"/>
          <p:cNvSpPr txBox="1"/>
          <p:nvPr>
            <p:ph idx="1" type="body"/>
          </p:nvPr>
        </p:nvSpPr>
        <p:spPr>
          <a:xfrm>
            <a:off x="1338250" y="1493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9" name="Google Shape;3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 rotWithShape="1">
          <a:blip r:embed="rId4">
            <a:alphaModFix/>
          </a:blip>
          <a:srcRect b="0" l="396" r="396" t="16261"/>
          <a:stretch/>
        </p:blipFill>
        <p:spPr>
          <a:xfrm>
            <a:off x="1098837" y="904825"/>
            <a:ext cx="7242717" cy="40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18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2" name="Google Shape;35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1802" y="0"/>
            <a:ext cx="262039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1038" y="572613"/>
            <a:ext cx="3724275" cy="343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1"/>
          <p:cNvSpPr/>
          <p:nvPr/>
        </p:nvSpPr>
        <p:spPr>
          <a:xfrm>
            <a:off x="1819850" y="4277450"/>
            <a:ext cx="5632200" cy="392400"/>
          </a:xfrm>
          <a:prstGeom prst="roundRect">
            <a:avLst>
              <a:gd fmla="val 8860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1"/>
          <p:cNvSpPr/>
          <p:nvPr/>
        </p:nvSpPr>
        <p:spPr>
          <a:xfrm>
            <a:off x="1334250" y="1386788"/>
            <a:ext cx="6475500" cy="2566200"/>
          </a:xfrm>
          <a:prstGeom prst="roundRect">
            <a:avLst>
              <a:gd fmla="val 8860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 </a:t>
            </a:r>
            <a:endParaRPr/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2" name="Google Shape;362;p31"/>
          <p:cNvGrpSpPr/>
          <p:nvPr/>
        </p:nvGrpSpPr>
        <p:grpSpPr>
          <a:xfrm>
            <a:off x="1635025" y="1674663"/>
            <a:ext cx="5873950" cy="2204300"/>
            <a:chOff x="1520625" y="1384100"/>
            <a:chExt cx="5873950" cy="2204300"/>
          </a:xfrm>
        </p:grpSpPr>
        <p:sp>
          <p:nvSpPr>
            <p:cNvPr id="363" name="Google Shape;363;p31"/>
            <p:cNvSpPr txBox="1"/>
            <p:nvPr/>
          </p:nvSpPr>
          <p:spPr>
            <a:xfrm>
              <a:off x="1998475" y="2130850"/>
              <a:ext cx="5396100" cy="75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2400">
                  <a:solidFill>
                    <a:srgbClr val="990000"/>
                  </a:solidFill>
                  <a:latin typeface="Lato"/>
                  <a:ea typeface="Lato"/>
                  <a:cs typeface="Lato"/>
                  <a:sym typeface="Lato"/>
                </a:rPr>
                <a:t>$DART</a:t>
              </a:r>
              <a:r>
                <a:rPr b="1" lang="fr" sz="2400">
                  <a:solidFill>
                    <a:srgbClr val="B45F06"/>
                  </a:solidFill>
                  <a:latin typeface="Lato"/>
                  <a:ea typeface="Lato"/>
                  <a:cs typeface="Lato"/>
                  <a:sym typeface="Lato"/>
                </a:rPr>
                <a:t>;</a:t>
              </a:r>
              <a:r>
                <a:rPr b="1" lang="fr" sz="2400">
                  <a:solidFill>
                    <a:srgbClr val="008206"/>
                  </a:solidFill>
                  <a:latin typeface="Lato"/>
                  <a:ea typeface="Lato"/>
                  <a:cs typeface="Lato"/>
                  <a:sym typeface="Lato"/>
                </a:rPr>
                <a:t>TYPE</a:t>
              </a:r>
              <a:r>
                <a:rPr b="1" lang="fr" sz="2400">
                  <a:solidFill>
                    <a:srgbClr val="B45F06"/>
                  </a:solidFill>
                  <a:latin typeface="Lato"/>
                  <a:ea typeface="Lato"/>
                  <a:cs typeface="Lato"/>
                  <a:sym typeface="Lato"/>
                </a:rPr>
                <a:t>;</a:t>
              </a:r>
              <a:r>
                <a:rPr b="1" lang="fr" sz="2400">
                  <a:solidFill>
                    <a:srgbClr val="1155CC"/>
                  </a:solidFill>
                  <a:latin typeface="Lato"/>
                  <a:ea typeface="Lato"/>
                  <a:cs typeface="Lato"/>
                  <a:sym typeface="Lato"/>
                </a:rPr>
                <a:t>{PARAMÈTRES}</a:t>
              </a:r>
              <a:r>
                <a:rPr b="1" lang="fr" sz="2400"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rPr>
                <a:t>\r\n</a:t>
              </a:r>
              <a:endParaRPr b="1" sz="2400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4" name="Google Shape;364;p31"/>
            <p:cNvSpPr txBox="1"/>
            <p:nvPr/>
          </p:nvSpPr>
          <p:spPr>
            <a:xfrm>
              <a:off x="1520625" y="1384100"/>
              <a:ext cx="1600500" cy="53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990000"/>
                  </a:solidFill>
                  <a:latin typeface="Lato"/>
                  <a:ea typeface="Lato"/>
                  <a:cs typeface="Lato"/>
                  <a:sym typeface="Lato"/>
                </a:rPr>
                <a:t>Entête protocole</a:t>
              </a:r>
              <a:endParaRPr>
                <a:solidFill>
                  <a:srgbClr val="99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5" name="Google Shape;365;p31"/>
            <p:cNvSpPr txBox="1"/>
            <p:nvPr/>
          </p:nvSpPr>
          <p:spPr>
            <a:xfrm>
              <a:off x="2517125" y="3053200"/>
              <a:ext cx="1457100" cy="53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B45F06"/>
                  </a:solidFill>
                  <a:latin typeface="Lato"/>
                  <a:ea typeface="Lato"/>
                  <a:cs typeface="Lato"/>
                  <a:sym typeface="Lato"/>
                </a:rPr>
                <a:t>Délimiteur</a:t>
              </a:r>
              <a:endParaRPr>
                <a:solidFill>
                  <a:srgbClr val="B45F0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6" name="Google Shape;366;p31"/>
            <p:cNvSpPr txBox="1"/>
            <p:nvPr/>
          </p:nvSpPr>
          <p:spPr>
            <a:xfrm>
              <a:off x="3075600" y="1384100"/>
              <a:ext cx="1821000" cy="53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008206"/>
                  </a:solidFill>
                  <a:latin typeface="Lato"/>
                  <a:ea typeface="Lato"/>
                  <a:cs typeface="Lato"/>
                  <a:sym typeface="Lato"/>
                </a:rPr>
                <a:t>Type de commande</a:t>
              </a:r>
              <a:endParaRPr>
                <a:solidFill>
                  <a:srgbClr val="00820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7" name="Google Shape;367;p31"/>
            <p:cNvSpPr txBox="1"/>
            <p:nvPr/>
          </p:nvSpPr>
          <p:spPr>
            <a:xfrm>
              <a:off x="4045875" y="3053200"/>
              <a:ext cx="2450100" cy="53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1155CC"/>
                  </a:solidFill>
                  <a:latin typeface="Lato"/>
                  <a:ea typeface="Lato"/>
                  <a:cs typeface="Lato"/>
                  <a:sym typeface="Lato"/>
                </a:rPr>
                <a:t>Les </a:t>
              </a:r>
              <a:r>
                <a:rPr lang="fr">
                  <a:solidFill>
                    <a:srgbClr val="1155CC"/>
                  </a:solidFill>
                  <a:latin typeface="Lato"/>
                  <a:ea typeface="Lato"/>
                  <a:cs typeface="Lato"/>
                  <a:sym typeface="Lato"/>
                </a:rPr>
                <a:t>différents</a:t>
              </a:r>
              <a:r>
                <a:rPr lang="fr">
                  <a:solidFill>
                    <a:srgbClr val="1155C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fr">
                  <a:solidFill>
                    <a:srgbClr val="1155CC"/>
                  </a:solidFill>
                  <a:latin typeface="Lato"/>
                  <a:ea typeface="Lato"/>
                  <a:cs typeface="Lato"/>
                  <a:sym typeface="Lato"/>
                </a:rPr>
                <a:t>paramètres</a:t>
              </a:r>
              <a:endParaRPr>
                <a:solidFill>
                  <a:srgbClr val="1155CC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8" name="Google Shape;368;p31"/>
            <p:cNvSpPr txBox="1"/>
            <p:nvPr/>
          </p:nvSpPr>
          <p:spPr>
            <a:xfrm>
              <a:off x="5691775" y="1423900"/>
              <a:ext cx="1702800" cy="53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rPr>
                <a:t>Délimiteur de fin</a:t>
              </a:r>
              <a:endParaRPr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69" name="Google Shape;369;p31"/>
            <p:cNvCxnSpPr/>
            <p:nvPr/>
          </p:nvCxnSpPr>
          <p:spPr>
            <a:xfrm>
              <a:off x="2587675" y="1751675"/>
              <a:ext cx="0" cy="453900"/>
            </a:xfrm>
            <a:prstGeom prst="straightConnector1">
              <a:avLst/>
            </a:prstGeom>
            <a:noFill/>
            <a:ln cap="flat" cmpd="sng" w="28575">
              <a:solidFill>
                <a:srgbClr val="99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70" name="Google Shape;370;p31"/>
            <p:cNvCxnSpPr/>
            <p:nvPr/>
          </p:nvCxnSpPr>
          <p:spPr>
            <a:xfrm>
              <a:off x="3544225" y="1751675"/>
              <a:ext cx="0" cy="453900"/>
            </a:xfrm>
            <a:prstGeom prst="straightConnector1">
              <a:avLst/>
            </a:prstGeom>
            <a:noFill/>
            <a:ln cap="flat" cmpd="sng" w="28575">
              <a:solidFill>
                <a:srgbClr val="00820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71" name="Google Shape;371;p31"/>
            <p:cNvCxnSpPr/>
            <p:nvPr/>
          </p:nvCxnSpPr>
          <p:spPr>
            <a:xfrm>
              <a:off x="6419650" y="1751675"/>
              <a:ext cx="0" cy="453900"/>
            </a:xfrm>
            <a:prstGeom prst="straightConnector1">
              <a:avLst/>
            </a:prstGeom>
            <a:noFill/>
            <a:ln cap="flat" cmpd="sng" w="28575">
              <a:solidFill>
                <a:srgbClr val="6C33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72" name="Google Shape;372;p31"/>
            <p:cNvCxnSpPr/>
            <p:nvPr/>
          </p:nvCxnSpPr>
          <p:spPr>
            <a:xfrm rot="10800000">
              <a:off x="3121125" y="2699300"/>
              <a:ext cx="0" cy="390000"/>
            </a:xfrm>
            <a:prstGeom prst="straightConnector1">
              <a:avLst/>
            </a:prstGeom>
            <a:noFill/>
            <a:ln cap="flat" cmpd="sng" w="28575">
              <a:solidFill>
                <a:srgbClr val="B45F0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73" name="Google Shape;373;p31"/>
            <p:cNvCxnSpPr/>
            <p:nvPr/>
          </p:nvCxnSpPr>
          <p:spPr>
            <a:xfrm rot="10800000">
              <a:off x="4977400" y="2699300"/>
              <a:ext cx="0" cy="390000"/>
            </a:xfrm>
            <a:prstGeom prst="straightConnector1">
              <a:avLst/>
            </a:prstGeom>
            <a:noFill/>
            <a:ln cap="flat" cmpd="sng" w="28575">
              <a:solidFill>
                <a:srgbClr val="1155CC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74" name="Google Shape;374;p31"/>
          <p:cNvSpPr txBox="1"/>
          <p:nvPr/>
        </p:nvSpPr>
        <p:spPr>
          <a:xfrm>
            <a:off x="1819850" y="4245800"/>
            <a:ext cx="57390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99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$DART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0082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START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501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Fabien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Erwan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Thierry</a:t>
            </a:r>
            <a:r>
              <a:rPr b="1" lang="fr">
                <a:solidFill>
                  <a:srgbClr val="B45F0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>
                <a:solidFill>
                  <a:srgbClr val="1155C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Arthur</a:t>
            </a:r>
            <a:r>
              <a:rPr b="1" lang="fr">
                <a:solidFill>
                  <a:srgbClr val="6C33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19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de trame</a:t>
            </a:r>
            <a:r>
              <a:rPr lang="fr"/>
              <a:t> </a:t>
            </a:r>
            <a:endParaRPr/>
          </a:p>
        </p:txBody>
      </p:sp>
      <p:pic>
        <p:nvPicPr>
          <p:cNvPr id="381" name="Google Shape;3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20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83" name="Google Shape;383;p32"/>
          <p:cNvGrpSpPr/>
          <p:nvPr/>
        </p:nvGrpSpPr>
        <p:grpSpPr>
          <a:xfrm>
            <a:off x="1145500" y="1307850"/>
            <a:ext cx="5883625" cy="1304725"/>
            <a:chOff x="1152875" y="1463225"/>
            <a:chExt cx="5883625" cy="1304725"/>
          </a:xfrm>
        </p:grpSpPr>
        <p:grpSp>
          <p:nvGrpSpPr>
            <p:cNvPr id="384" name="Google Shape;384;p32"/>
            <p:cNvGrpSpPr/>
            <p:nvPr/>
          </p:nvGrpSpPr>
          <p:grpSpPr>
            <a:xfrm>
              <a:off x="1297500" y="1891925"/>
              <a:ext cx="5739000" cy="392400"/>
              <a:chOff x="1243425" y="1387925"/>
              <a:chExt cx="5739000" cy="392400"/>
            </a:xfrm>
          </p:grpSpPr>
          <p:sp>
            <p:nvSpPr>
              <p:cNvPr id="385" name="Google Shape;385;p32"/>
              <p:cNvSpPr/>
              <p:nvPr/>
            </p:nvSpPr>
            <p:spPr>
              <a:xfrm>
                <a:off x="1243425" y="1387925"/>
                <a:ext cx="5632200" cy="392400"/>
              </a:xfrm>
              <a:prstGeom prst="roundRect">
                <a:avLst>
                  <a:gd fmla="val 8860" name="adj"/>
                </a:avLst>
              </a:prstGeom>
              <a:solidFill>
                <a:srgbClr val="FFFFFF"/>
              </a:solidFill>
              <a:ln cap="flat" cmpd="sng" w="19050">
                <a:solidFill>
                  <a:srgbClr val="6C33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32"/>
              <p:cNvSpPr txBox="1"/>
              <p:nvPr/>
            </p:nvSpPr>
            <p:spPr>
              <a:xfrm>
                <a:off x="1243425" y="1387925"/>
                <a:ext cx="5739000" cy="31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>
                    <a:solidFill>
                      <a:srgbClr val="99000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$DART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0082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START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501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chemeClr val="accent1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1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chemeClr val="accent1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4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Fabien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Erwan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Thierry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Arthur</a:t>
                </a:r>
                <a:r>
                  <a:rPr b="1" lang="fr">
                    <a:solidFill>
                      <a:srgbClr val="6C33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\r\n</a:t>
                </a:r>
                <a:endParaRPr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387" name="Google Shape;387;p32"/>
            <p:cNvGrpSpPr/>
            <p:nvPr/>
          </p:nvGrpSpPr>
          <p:grpSpPr>
            <a:xfrm>
              <a:off x="1297553" y="2375550"/>
              <a:ext cx="3905390" cy="392400"/>
              <a:chOff x="1243425" y="1387925"/>
              <a:chExt cx="5739000" cy="392400"/>
            </a:xfrm>
          </p:grpSpPr>
          <p:sp>
            <p:nvSpPr>
              <p:cNvPr id="388" name="Google Shape;388;p32"/>
              <p:cNvSpPr/>
              <p:nvPr/>
            </p:nvSpPr>
            <p:spPr>
              <a:xfrm>
                <a:off x="1243425" y="1387925"/>
                <a:ext cx="5632200" cy="392400"/>
              </a:xfrm>
              <a:prstGeom prst="roundRect">
                <a:avLst>
                  <a:gd fmla="val 8860" name="adj"/>
                </a:avLst>
              </a:prstGeom>
              <a:solidFill>
                <a:srgbClr val="FFFFFF"/>
              </a:solidFill>
              <a:ln cap="flat" cmpd="sng" w="19050">
                <a:solidFill>
                  <a:srgbClr val="6C33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32"/>
              <p:cNvSpPr txBox="1"/>
              <p:nvPr/>
            </p:nvSpPr>
            <p:spPr>
              <a:xfrm>
                <a:off x="1243425" y="1387925"/>
                <a:ext cx="5739000" cy="31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>
                    <a:solidFill>
                      <a:srgbClr val="99000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$DART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0082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START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3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01_DOUBLE_OUT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chemeClr val="accent1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1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chemeClr val="accent1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2</a:t>
                </a:r>
                <a:r>
                  <a:rPr b="1" lang="fr">
                    <a:solidFill>
                      <a:srgbClr val="6C33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\r\n</a:t>
                </a:r>
                <a:endParaRPr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sp>
          <p:nvSpPr>
            <p:cNvPr id="390" name="Google Shape;390;p32"/>
            <p:cNvSpPr txBox="1"/>
            <p:nvPr/>
          </p:nvSpPr>
          <p:spPr>
            <a:xfrm>
              <a:off x="1152875" y="1463225"/>
              <a:ext cx="30000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ato"/>
                <a:buChar char="●"/>
              </a:pPr>
              <a:r>
                <a:rPr lang="fr" sz="1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Trame START</a:t>
              </a:r>
              <a:r>
                <a:rPr lang="fr" sz="1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endParaRPr/>
            </a:p>
          </p:txBody>
        </p:sp>
      </p:grpSp>
      <p:grpSp>
        <p:nvGrpSpPr>
          <p:cNvPr id="391" name="Google Shape;391;p32"/>
          <p:cNvGrpSpPr/>
          <p:nvPr/>
        </p:nvGrpSpPr>
        <p:grpSpPr>
          <a:xfrm>
            <a:off x="1145500" y="2738750"/>
            <a:ext cx="5883625" cy="1304725"/>
            <a:chOff x="1152875" y="1463225"/>
            <a:chExt cx="5883625" cy="1304725"/>
          </a:xfrm>
        </p:grpSpPr>
        <p:grpSp>
          <p:nvGrpSpPr>
            <p:cNvPr id="392" name="Google Shape;392;p32"/>
            <p:cNvGrpSpPr/>
            <p:nvPr/>
          </p:nvGrpSpPr>
          <p:grpSpPr>
            <a:xfrm>
              <a:off x="1297500" y="1891925"/>
              <a:ext cx="5739000" cy="392400"/>
              <a:chOff x="1243425" y="1387925"/>
              <a:chExt cx="5739000" cy="392400"/>
            </a:xfrm>
          </p:grpSpPr>
          <p:sp>
            <p:nvSpPr>
              <p:cNvPr id="393" name="Google Shape;393;p32"/>
              <p:cNvSpPr/>
              <p:nvPr/>
            </p:nvSpPr>
            <p:spPr>
              <a:xfrm>
                <a:off x="1243425" y="1387925"/>
                <a:ext cx="2227500" cy="392400"/>
              </a:xfrm>
              <a:prstGeom prst="roundRect">
                <a:avLst>
                  <a:gd fmla="val 8860" name="adj"/>
                </a:avLst>
              </a:prstGeom>
              <a:solidFill>
                <a:srgbClr val="FFFFFF"/>
              </a:solidFill>
              <a:ln cap="flat" cmpd="sng" w="19050">
                <a:solidFill>
                  <a:srgbClr val="6C33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32"/>
              <p:cNvSpPr txBox="1"/>
              <p:nvPr/>
            </p:nvSpPr>
            <p:spPr>
              <a:xfrm>
                <a:off x="1243425" y="1387925"/>
                <a:ext cx="5739000" cy="31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>
                    <a:solidFill>
                      <a:srgbClr val="99000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$DART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0082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GAME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1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chemeClr val="accent1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20</a:t>
                </a:r>
                <a:r>
                  <a:rPr b="1" lang="fr">
                    <a:solidFill>
                      <a:srgbClr val="6C33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\r\n</a:t>
                </a:r>
                <a:endParaRPr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395" name="Google Shape;395;p32"/>
            <p:cNvGrpSpPr/>
            <p:nvPr/>
          </p:nvGrpSpPr>
          <p:grpSpPr>
            <a:xfrm>
              <a:off x="1297550" y="2375550"/>
              <a:ext cx="2160928" cy="392400"/>
              <a:chOff x="1243420" y="1387925"/>
              <a:chExt cx="3175500" cy="392400"/>
            </a:xfrm>
          </p:grpSpPr>
          <p:sp>
            <p:nvSpPr>
              <p:cNvPr id="396" name="Google Shape;396;p32"/>
              <p:cNvSpPr/>
              <p:nvPr/>
            </p:nvSpPr>
            <p:spPr>
              <a:xfrm>
                <a:off x="1243420" y="1387925"/>
                <a:ext cx="3099600" cy="392400"/>
              </a:xfrm>
              <a:prstGeom prst="roundRect">
                <a:avLst>
                  <a:gd fmla="val 8860" name="adj"/>
                </a:avLst>
              </a:prstGeom>
              <a:solidFill>
                <a:srgbClr val="FFFFFF"/>
              </a:solidFill>
              <a:ln cap="flat" cmpd="sng" w="19050">
                <a:solidFill>
                  <a:srgbClr val="6C33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32"/>
              <p:cNvSpPr txBox="1"/>
              <p:nvPr/>
            </p:nvSpPr>
            <p:spPr>
              <a:xfrm>
                <a:off x="1243420" y="1387925"/>
                <a:ext cx="3175500" cy="31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>
                    <a:solidFill>
                      <a:srgbClr val="99000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$DART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0082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GAME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rgbClr val="1155CC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3</a:t>
                </a:r>
                <a:r>
                  <a:rPr b="1" lang="fr">
                    <a:solidFill>
                      <a:srgbClr val="B45F06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;</a:t>
                </a:r>
                <a:r>
                  <a:rPr b="1" lang="fr">
                    <a:solidFill>
                      <a:schemeClr val="accent1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5</a:t>
                </a:r>
                <a:r>
                  <a:rPr b="1" lang="fr">
                    <a:solidFill>
                      <a:srgbClr val="6C33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\r\n</a:t>
                </a:r>
                <a:endParaRPr>
                  <a:solidFill>
                    <a:srgbClr val="6C33F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sp>
          <p:nvSpPr>
            <p:cNvPr id="398" name="Google Shape;398;p32"/>
            <p:cNvSpPr txBox="1"/>
            <p:nvPr/>
          </p:nvSpPr>
          <p:spPr>
            <a:xfrm>
              <a:off x="1152875" y="1463225"/>
              <a:ext cx="30000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ato"/>
                <a:buChar char="●"/>
              </a:pPr>
              <a:r>
                <a:rPr lang="fr" sz="1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Trame GAME </a:t>
              </a:r>
              <a:endParaRPr/>
            </a:p>
          </p:txBody>
        </p:sp>
      </p:grpSp>
      <p:cxnSp>
        <p:nvCxnSpPr>
          <p:cNvPr id="399" name="Google Shape;399;p32"/>
          <p:cNvCxnSpPr/>
          <p:nvPr/>
        </p:nvCxnSpPr>
        <p:spPr>
          <a:xfrm>
            <a:off x="3626350" y="3367325"/>
            <a:ext cx="370200" cy="0"/>
          </a:xfrm>
          <a:prstGeom prst="straightConnector1">
            <a:avLst/>
          </a:prstGeom>
          <a:noFill/>
          <a:ln cap="flat" cmpd="sng" w="28575">
            <a:solidFill>
              <a:srgbClr val="6C33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0" name="Google Shape;400;p32"/>
          <p:cNvCxnSpPr/>
          <p:nvPr/>
        </p:nvCxnSpPr>
        <p:spPr>
          <a:xfrm>
            <a:off x="3549325" y="3904550"/>
            <a:ext cx="370200" cy="0"/>
          </a:xfrm>
          <a:prstGeom prst="straightConnector1">
            <a:avLst/>
          </a:prstGeom>
          <a:noFill/>
          <a:ln cap="flat" cmpd="sng" w="28575">
            <a:solidFill>
              <a:srgbClr val="6C33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1" name="Google Shape;401;p32"/>
          <p:cNvSpPr txBox="1"/>
          <p:nvPr/>
        </p:nvSpPr>
        <p:spPr>
          <a:xfrm>
            <a:off x="3996550" y="3160100"/>
            <a:ext cx="966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20 points</a:t>
            </a:r>
            <a:endParaRPr b="1"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2" name="Google Shape;402;p32"/>
          <p:cNvSpPr txBox="1"/>
          <p:nvPr/>
        </p:nvSpPr>
        <p:spPr>
          <a:xfrm>
            <a:off x="3952275" y="3702975"/>
            <a:ext cx="966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r>
              <a:rPr b="1" lang="fr">
                <a:solidFill>
                  <a:srgbClr val="6C33FF"/>
                </a:solidFill>
                <a:latin typeface="Lato"/>
                <a:ea typeface="Lato"/>
                <a:cs typeface="Lato"/>
                <a:sym typeface="Lato"/>
              </a:rPr>
              <a:t> points</a:t>
            </a:r>
            <a:endParaRPr b="1">
              <a:solidFill>
                <a:srgbClr val="6C33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État </a:t>
            </a:r>
            <a:r>
              <a:rPr lang="fr"/>
              <a:t>d’une partie</a:t>
            </a:r>
            <a:endParaRPr/>
          </a:p>
        </p:txBody>
      </p:sp>
      <p:graphicFrame>
        <p:nvGraphicFramePr>
          <p:cNvPr id="408" name="Google Shape;408;p33"/>
          <p:cNvGraphicFramePr/>
          <p:nvPr/>
        </p:nvGraphicFramePr>
        <p:xfrm>
          <a:off x="1373700" y="114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{D96C19F8-5E20-4B3F-88A2-AA35BBC4DAA1}</a:tableStyleId>
              </a:tblPr>
              <a:tblGrid>
                <a:gridCol w="2300750"/>
              </a:tblGrid>
              <a:tr h="46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Trames</a:t>
                      </a:r>
                      <a:endParaRPr sz="1800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4A86E8"/>
                    </a:solidFill>
                  </a:tcPr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$DART;START;...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$DART;GAME;...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$DART;PAUSE</a:t>
                      </a:r>
                      <a:endParaRPr b="1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$DART;PLAY</a:t>
                      </a:r>
                      <a:endParaRPr b="1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$DART;STOP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$DART;RESET</a:t>
                      </a:r>
                      <a:endParaRPr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4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$DART;REGLE;...</a:t>
                      </a:r>
                      <a:endParaRPr b="1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409" name="Google Shape;409;p33"/>
          <p:cNvPicPr preferRelativeResize="0"/>
          <p:nvPr/>
        </p:nvPicPr>
        <p:blipFill rotWithShape="1">
          <a:blip r:embed="rId3">
            <a:alphaModFix/>
          </a:blip>
          <a:srcRect b="0" l="524" r="534" t="0"/>
          <a:stretch/>
        </p:blipFill>
        <p:spPr>
          <a:xfrm>
            <a:off x="4615849" y="533275"/>
            <a:ext cx="4068326" cy="427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3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"/>
          <p:cNvSpPr/>
          <p:nvPr/>
        </p:nvSpPr>
        <p:spPr>
          <a:xfrm>
            <a:off x="1149475" y="836275"/>
            <a:ext cx="6843300" cy="4159200"/>
          </a:xfrm>
          <a:prstGeom prst="roundRect">
            <a:avLst>
              <a:gd fmla="val 6638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1149475" y="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"/>
              <a:t>Scénario démarrage partie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8" name="Google Shape;4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2850" y="914102"/>
            <a:ext cx="6498300" cy="40263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22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5"/>
          <p:cNvSpPr/>
          <p:nvPr/>
        </p:nvSpPr>
        <p:spPr>
          <a:xfrm>
            <a:off x="1509750" y="836275"/>
            <a:ext cx="6246300" cy="4159200"/>
          </a:xfrm>
          <a:prstGeom prst="roundRect">
            <a:avLst>
              <a:gd fmla="val 6638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5"/>
          <p:cNvSpPr txBox="1"/>
          <p:nvPr>
            <p:ph type="title"/>
          </p:nvPr>
        </p:nvSpPr>
        <p:spPr>
          <a:xfrm>
            <a:off x="1149475" y="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"/>
              <a:t>Scénario </a:t>
            </a:r>
            <a:r>
              <a:rPr lang="fr"/>
              <a:t>réception</a:t>
            </a:r>
            <a:r>
              <a:rPr lang="fr"/>
              <a:t> d’impact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7" name="Google Shape;42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5"/>
          <p:cNvPicPr preferRelativeResize="0"/>
          <p:nvPr/>
        </p:nvPicPr>
        <p:blipFill rotWithShape="1">
          <a:blip r:embed="rId4">
            <a:alphaModFix/>
          </a:blip>
          <a:srcRect b="-548" l="0" r="0" t="-1077"/>
          <a:stretch/>
        </p:blipFill>
        <p:spPr>
          <a:xfrm>
            <a:off x="1590500" y="892488"/>
            <a:ext cx="5962999" cy="40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5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23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"/>
          <p:cNvSpPr/>
          <p:nvPr/>
        </p:nvSpPr>
        <p:spPr>
          <a:xfrm>
            <a:off x="6150000" y="278000"/>
            <a:ext cx="2186400" cy="480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6"/>
          <p:cNvSpPr/>
          <p:nvPr/>
        </p:nvSpPr>
        <p:spPr>
          <a:xfrm>
            <a:off x="1206325" y="1428350"/>
            <a:ext cx="7130100" cy="3446100"/>
          </a:xfrm>
          <a:prstGeom prst="roundRect">
            <a:avLst>
              <a:gd fmla="val 8860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6"/>
          <p:cNvSpPr txBox="1"/>
          <p:nvPr>
            <p:ph type="title"/>
          </p:nvPr>
        </p:nvSpPr>
        <p:spPr>
          <a:xfrm>
            <a:off x="1297500" y="393750"/>
            <a:ext cx="7038900" cy="5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</a:t>
            </a:r>
            <a:r>
              <a:rPr lang="fr"/>
              <a:t>écodage</a:t>
            </a:r>
            <a:r>
              <a:rPr lang="fr"/>
              <a:t> de la trame</a:t>
            </a:r>
            <a:endParaRPr/>
          </a:p>
        </p:txBody>
      </p:sp>
      <p:sp>
        <p:nvSpPr>
          <p:cNvPr id="437" name="Google Shape;437;p36"/>
          <p:cNvSpPr txBox="1"/>
          <p:nvPr>
            <p:ph idx="1" type="body"/>
          </p:nvPr>
        </p:nvSpPr>
        <p:spPr>
          <a:xfrm>
            <a:off x="1251925" y="1392650"/>
            <a:ext cx="7038900" cy="32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808000"/>
                </a:solidFill>
                <a:latin typeface="Arial"/>
                <a:ea typeface="Arial"/>
                <a:cs typeface="Arial"/>
                <a:sym typeface="Arial"/>
              </a:rPr>
              <a:t>void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::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decomposerTrame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()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fr" sz="1200">
                <a:solidFill>
                  <a:srgbClr val="808000"/>
                </a:solidFill>
                <a:latin typeface="Arial"/>
                <a:ea typeface="Arial"/>
                <a:cs typeface="Arial"/>
                <a:sym typeface="Arial"/>
              </a:rPr>
              <a:t>if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estValide()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//test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si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la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trame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valide</a:t>
            </a:r>
            <a:endParaRPr sz="120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fr" sz="12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trame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remove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fr" sz="1200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DELIMITEUR_FIN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fr" sz="1200">
                <a:solidFill>
                  <a:srgbClr val="808000"/>
                </a:solidFill>
                <a:latin typeface="Arial"/>
                <a:ea typeface="Arial"/>
                <a:cs typeface="Arial"/>
                <a:sym typeface="Arial"/>
              </a:rPr>
              <a:t>if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fr" sz="12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trame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contains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fr" sz="1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"START"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&amp;&amp;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fr" sz="12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etatPartie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==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EtatPartie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::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Attente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||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etatPartie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==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EtatPartie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::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Fin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  <a:endParaRPr sz="1200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fr" sz="1200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emit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resetPartie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();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fr" sz="12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darts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-&gt;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reinitialiserPartie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();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QString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92E64"/>
                </a:solidFill>
                <a:latin typeface="Arial"/>
                <a:ea typeface="Arial"/>
                <a:cs typeface="Arial"/>
                <a:sym typeface="Arial"/>
              </a:rPr>
              <a:t>modeJeu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fr" sz="12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QStringList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92E64"/>
                </a:solidFill>
                <a:latin typeface="Arial"/>
                <a:ea typeface="Arial"/>
                <a:cs typeface="Arial"/>
                <a:sym typeface="Arial"/>
              </a:rPr>
              <a:t>joueurs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extraireParametresTrameStart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i="1" lang="fr" sz="1200">
                <a:solidFill>
                  <a:srgbClr val="092E64"/>
                </a:solidFill>
                <a:latin typeface="Arial"/>
                <a:ea typeface="Arial"/>
                <a:cs typeface="Arial"/>
                <a:sym typeface="Arial"/>
              </a:rPr>
              <a:t>joueurs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fr" sz="1200">
                <a:solidFill>
                  <a:srgbClr val="092E64"/>
                </a:solidFill>
                <a:latin typeface="Arial"/>
                <a:ea typeface="Arial"/>
                <a:cs typeface="Arial"/>
                <a:sym typeface="Arial"/>
              </a:rPr>
              <a:t>modeJeu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fr" sz="12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darts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-&gt;</a:t>
            </a:r>
            <a:r>
              <a:rPr lang="fr" sz="1200">
                <a:solidFill>
                  <a:srgbClr val="00677C"/>
                </a:solidFill>
                <a:latin typeface="Arial"/>
                <a:ea typeface="Arial"/>
                <a:cs typeface="Arial"/>
                <a:sym typeface="Arial"/>
              </a:rPr>
              <a:t>initialiserPartie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fr" sz="1200">
                <a:solidFill>
                  <a:srgbClr val="092E64"/>
                </a:solidFill>
                <a:latin typeface="Arial"/>
                <a:ea typeface="Arial"/>
                <a:cs typeface="Arial"/>
                <a:sym typeface="Arial"/>
              </a:rPr>
              <a:t>joueurs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>
                <a:solidFill>
                  <a:srgbClr val="092E64"/>
                </a:solidFill>
                <a:latin typeface="Arial"/>
                <a:ea typeface="Arial"/>
                <a:cs typeface="Arial"/>
                <a:sym typeface="Arial"/>
              </a:rPr>
              <a:t>modeJeu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);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} ...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438" name="Google Shape;43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6"/>
          <p:cNvSpPr txBox="1"/>
          <p:nvPr/>
        </p:nvSpPr>
        <p:spPr>
          <a:xfrm>
            <a:off x="6144000" y="229425"/>
            <a:ext cx="22263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/>
              <a:t>#</a:t>
            </a:r>
            <a:r>
              <a:rPr lang="fr" sz="1100">
                <a:solidFill>
                  <a:srgbClr val="000080"/>
                </a:solidFill>
              </a:rPr>
              <a:t>define</a:t>
            </a:r>
            <a:r>
              <a:rPr lang="fr" sz="1100">
                <a:solidFill>
                  <a:srgbClr val="C0C0C0"/>
                </a:solidFill>
              </a:rPr>
              <a:t> </a:t>
            </a:r>
            <a:r>
              <a:rPr lang="fr" sz="1100">
                <a:solidFill>
                  <a:srgbClr val="000080"/>
                </a:solidFill>
              </a:rPr>
              <a:t>TYPE_TRAME</a:t>
            </a:r>
            <a:r>
              <a:rPr lang="fr" sz="1100">
                <a:solidFill>
                  <a:srgbClr val="C0C0C0"/>
                </a:solidFill>
              </a:rPr>
              <a:t> </a:t>
            </a:r>
            <a:r>
              <a:rPr lang="fr" sz="1100">
                <a:solidFill>
                  <a:srgbClr val="008000"/>
                </a:solidFill>
              </a:rPr>
              <a:t>"$DART"</a:t>
            </a:r>
            <a:endParaRPr sz="1100">
              <a:solidFill>
                <a:srgbClr val="008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/>
              <a:t>#</a:t>
            </a:r>
            <a:r>
              <a:rPr lang="fr" sz="1100">
                <a:solidFill>
                  <a:srgbClr val="000080"/>
                </a:solidFill>
              </a:rPr>
              <a:t>define</a:t>
            </a:r>
            <a:r>
              <a:rPr lang="fr" sz="1100">
                <a:solidFill>
                  <a:srgbClr val="C0C0C0"/>
                </a:solidFill>
              </a:rPr>
              <a:t> </a:t>
            </a:r>
            <a:r>
              <a:rPr lang="fr" sz="1100">
                <a:solidFill>
                  <a:srgbClr val="000080"/>
                </a:solidFill>
              </a:rPr>
              <a:t>DELIMITEUR_FIN</a:t>
            </a:r>
            <a:r>
              <a:rPr lang="fr" sz="1100">
                <a:solidFill>
                  <a:srgbClr val="C0C0C0"/>
                </a:solidFill>
              </a:rPr>
              <a:t> </a:t>
            </a:r>
            <a:r>
              <a:rPr lang="fr" sz="1100">
                <a:solidFill>
                  <a:srgbClr val="008000"/>
                </a:solidFill>
              </a:rPr>
              <a:t>"\r\n"</a:t>
            </a:r>
            <a:endParaRPr sz="1100">
              <a:solidFill>
                <a:srgbClr val="008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8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8000"/>
              </a:solidFill>
            </a:endParaRPr>
          </a:p>
        </p:txBody>
      </p:sp>
      <p:sp>
        <p:nvSpPr>
          <p:cNvPr id="440" name="Google Shape;440;p36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24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1" name="Google Shape;441;p36"/>
          <p:cNvSpPr/>
          <p:nvPr/>
        </p:nvSpPr>
        <p:spPr>
          <a:xfrm>
            <a:off x="6150000" y="872400"/>
            <a:ext cx="1524600" cy="480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6"/>
          <p:cNvSpPr txBox="1"/>
          <p:nvPr/>
        </p:nvSpPr>
        <p:spPr>
          <a:xfrm>
            <a:off x="6150000" y="872375"/>
            <a:ext cx="21093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8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8000"/>
                </a:solidFill>
              </a:rPr>
              <a:t>QString </a:t>
            </a:r>
            <a:r>
              <a:rPr lang="fr" sz="1200">
                <a:solidFill>
                  <a:srgbClr val="800000"/>
                </a:solidFill>
              </a:rPr>
              <a:t>trame;</a:t>
            </a:r>
            <a:endParaRPr sz="1200">
              <a:solidFill>
                <a:srgbClr val="8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8000"/>
                </a:solidFill>
              </a:rPr>
              <a:t>enum</a:t>
            </a:r>
            <a:r>
              <a:rPr lang="fr" sz="1200">
                <a:solidFill>
                  <a:srgbClr val="800000"/>
                </a:solidFill>
              </a:rPr>
              <a:t> EtatPartie{...};</a:t>
            </a:r>
            <a:endParaRPr sz="1200">
              <a:solidFill>
                <a:srgbClr val="8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7"/>
          <p:cNvSpPr/>
          <p:nvPr/>
        </p:nvSpPr>
        <p:spPr>
          <a:xfrm>
            <a:off x="1583750" y="1342025"/>
            <a:ext cx="5979600" cy="2939400"/>
          </a:xfrm>
          <a:prstGeom prst="roundRect">
            <a:avLst>
              <a:gd fmla="val 8860" name="adj"/>
            </a:avLst>
          </a:prstGeom>
          <a:solidFill>
            <a:srgbClr val="FFFFFF"/>
          </a:solidFill>
          <a:ln cap="flat" cmpd="sng" w="19050">
            <a:solidFill>
              <a:srgbClr val="6C33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7"/>
          <p:cNvSpPr txBox="1"/>
          <p:nvPr>
            <p:ph type="title"/>
          </p:nvPr>
        </p:nvSpPr>
        <p:spPr>
          <a:xfrm>
            <a:off x="1149475" y="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fr"/>
              <a:t>Tests de validation</a:t>
            </a:r>
            <a:endParaRPr/>
          </a:p>
        </p:txBody>
      </p:sp>
      <p:pic>
        <p:nvPicPr>
          <p:cNvPr id="449" name="Google Shape;44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7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25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451" name="Google Shape;451;p37"/>
          <p:cNvGraphicFramePr/>
          <p:nvPr/>
        </p:nvGraphicFramePr>
        <p:xfrm>
          <a:off x="1709725" y="144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{06AE4D07-3AB6-4964-A8E7-925F59F3922F}</a:tableStyleId>
              </a:tblPr>
              <a:tblGrid>
                <a:gridCol w="3914775"/>
                <a:gridCol w="933450"/>
                <a:gridCol w="87630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Description</a:t>
                      </a:r>
                      <a:endParaRPr b="1" sz="1100"/>
                    </a:p>
                  </a:txBody>
                  <a:tcPr marT="63500" marB="63500" marR="63500" marL="635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OUI</a:t>
                      </a:r>
                      <a:endParaRPr b="1" sz="1100"/>
                    </a:p>
                  </a:txBody>
                  <a:tcPr marT="63500" marB="63500" marR="63500" marL="635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NON</a:t>
                      </a:r>
                      <a:endParaRPr b="1" sz="1100"/>
                    </a:p>
                  </a:txBody>
                  <a:tcPr marT="63500" marB="63500" marR="63500" marL="635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La liaison bluetooth est opérationnelle</a:t>
                      </a:r>
                      <a:endParaRPr sz="1100"/>
                    </a:p>
                  </a:txBody>
                  <a:tcPr marT="63500" marB="63500" marR="63500" marL="63500"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rgbClr val="10B800"/>
                          </a:solidFill>
                        </a:rPr>
                        <a:t>✔</a:t>
                      </a:r>
                      <a:endParaRPr sz="2400">
                        <a:solidFill>
                          <a:srgbClr val="10B800"/>
                        </a:solidFill>
                      </a:endParaRPr>
                    </a:p>
                  </a:txBody>
                  <a:tcPr marT="63500" marB="63500" marR="63500" marL="63500"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La réception de trame est opérationnelle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rgbClr val="10B800"/>
                          </a:solidFill>
                        </a:rPr>
                        <a:t>✔</a:t>
                      </a:r>
                      <a:endParaRPr sz="2400">
                        <a:solidFill>
                          <a:srgbClr val="10B8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La visualisation des impact est identifiée et afficher en temps réel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rgbClr val="10B800"/>
                          </a:solidFill>
                        </a:rPr>
                        <a:t>✔</a:t>
                      </a:r>
                      <a:endParaRPr sz="2400">
                        <a:solidFill>
                          <a:srgbClr val="10B8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Les données de la partie (Nombre de Volées, Volée Max, ...)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rgbClr val="10B800"/>
                          </a:solidFill>
                        </a:rPr>
                        <a:t>✔</a:t>
                      </a:r>
                      <a:endParaRPr sz="2400">
                        <a:solidFill>
                          <a:srgbClr val="10B8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Les statistiques sont calculés et affichés en fin de partie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rgbClr val="10B800"/>
                          </a:solidFill>
                        </a:rPr>
                        <a:t>✔</a:t>
                      </a:r>
                      <a:endParaRPr sz="2400">
                        <a:solidFill>
                          <a:srgbClr val="10B8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sp>
        <p:nvSpPr>
          <p:cNvPr id="457" name="Google Shape;457;p3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A</a:t>
            </a:r>
            <a:r>
              <a:rPr lang="fr" sz="2400"/>
              <a:t>méliorations</a:t>
            </a:r>
            <a:r>
              <a:rPr lang="fr" sz="2400"/>
              <a:t> possibles :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" sz="2400"/>
              <a:t>ajouter des modes de jeu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" sz="2400"/>
              <a:t>intégrer la gestion de match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458" name="Google Shape;4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25" y="111025"/>
            <a:ext cx="869624" cy="8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8"/>
          <p:cNvSpPr txBox="1"/>
          <p:nvPr/>
        </p:nvSpPr>
        <p:spPr>
          <a:xfrm>
            <a:off x="8718050" y="4669850"/>
            <a:ext cx="473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26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