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Raleway"/>
      <p:regular r:id="rId29"/>
      <p:bold r:id="rId30"/>
      <p:italic r:id="rId31"/>
      <p:boldItalic r:id="rId32"/>
    </p:embeddedFont>
    <p:embeddedFont>
      <p:font typeface="Lat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12D8CDD-66BE-43EB-BC81-B935C823D235}">
  <a:tblStyle styleId="{E12D8CDD-66BE-43EB-BC81-B935C823D23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-italic.fntdata"/><Relationship Id="rId30" Type="http://schemas.openxmlformats.org/officeDocument/2006/relationships/font" Target="fonts/Raleway-bold.fntdata"/><Relationship Id="rId11" Type="http://schemas.openxmlformats.org/officeDocument/2006/relationships/slide" Target="slides/slide5.xml"/><Relationship Id="rId33" Type="http://schemas.openxmlformats.org/officeDocument/2006/relationships/font" Target="fonts/Lato-regular.fntdata"/><Relationship Id="rId10" Type="http://schemas.openxmlformats.org/officeDocument/2006/relationships/slide" Target="slides/slide4.xml"/><Relationship Id="rId32" Type="http://schemas.openxmlformats.org/officeDocument/2006/relationships/font" Target="fonts/Raleway-boldItalic.fntdata"/><Relationship Id="rId13" Type="http://schemas.openxmlformats.org/officeDocument/2006/relationships/slide" Target="slides/slide7.xml"/><Relationship Id="rId35" Type="http://schemas.openxmlformats.org/officeDocument/2006/relationships/font" Target="fonts/Lato-italic.fntdata"/><Relationship Id="rId12" Type="http://schemas.openxmlformats.org/officeDocument/2006/relationships/slide" Target="slides/slide6.xml"/><Relationship Id="rId34" Type="http://schemas.openxmlformats.org/officeDocument/2006/relationships/font" Target="fonts/Lato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font" Target="fonts/Lato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2d76baabe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2d76baabe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2d76baabe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2d76baabe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2d76baabe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2d76baabe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227828c6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227828c6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227828c6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227828c6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</a:pPr>
            <a:r>
              <a:rPr lang="fr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Fréquence de sortie du NE555: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</a:pPr>
            <a:r>
              <a:rPr lang="fr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Foutput = 1.44 / (R1 + 2R2)*C5 = 14.5kHz</a:t>
            </a:r>
            <a:endParaRPr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6f056dff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6f056dff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227828c6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227828c6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227828c6e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227828c6e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7227828c6e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7227828c6e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227828c6e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227828c6e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7227828c6e_1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7227828c6e_1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4dc4d0b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74dc4d0b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4dc4d0b1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74dc4d0b1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74dc4d0b1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74dc4d0b1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848e3326d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848e3326d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74dc4d0b1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74dc4d0b1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74dc4d0b12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74dc4d0b12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7227828c6e_1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7227828c6e_1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74dc4d0b12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74dc4d0b12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777b8945c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777b8945c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52d76baab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52d76baab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2.pn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Relationship Id="rId5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png"/><Relationship Id="rId4" Type="http://schemas.openxmlformats.org/officeDocument/2006/relationships/image" Target="../media/image28.png"/><Relationship Id="rId5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Relationship Id="rId4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36.png"/><Relationship Id="rId5" Type="http://schemas.openxmlformats.org/officeDocument/2006/relationships/image" Target="../media/image41.jpg"/><Relationship Id="rId6" Type="http://schemas.openxmlformats.org/officeDocument/2006/relationships/image" Target="../media/image42.png"/><Relationship Id="rId7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ROV’NET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BRAHMIA Aurélien</a:t>
            </a:r>
            <a:br>
              <a:rPr lang="fr" sz="1800"/>
            </a:br>
            <a:r>
              <a:rPr lang="fr" sz="1800"/>
              <a:t>BTS SN-EC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Session 2020</a:t>
            </a:r>
            <a:endParaRPr sz="1800"/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7950" y="2495763"/>
            <a:ext cx="1123950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729450" y="118830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Sommaire</a:t>
            </a:r>
            <a:endParaRPr/>
          </a:p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729450" y="172350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Présentation du projet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Expression du besoin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Description structurelle du système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Diagramme des exigences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Ressources matérielles</a:t>
            </a:r>
            <a:br>
              <a:rPr lang="fr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Partie personnelle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Présentation des tâches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Diagrammes SysML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Solutions retenues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Schémas des modules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Présentation des codes sources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Présentation des tests de réalisation</a:t>
            </a:r>
            <a:br>
              <a:rPr lang="fr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Conclusion</a:t>
            </a:r>
            <a:endParaRPr/>
          </a:p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b="0" l="17695" r="0" t="0"/>
          <a:stretch/>
        </p:blipFill>
        <p:spPr>
          <a:xfrm>
            <a:off x="5186900" y="2555287"/>
            <a:ext cx="2645736" cy="2571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2" name="Google Shape;102;p15"/>
          <p:cNvSpPr txBox="1"/>
          <p:nvPr>
            <p:ph type="title"/>
          </p:nvPr>
        </p:nvSpPr>
        <p:spPr>
          <a:xfrm>
            <a:off x="729450" y="11983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</a:t>
            </a:r>
            <a:endParaRPr/>
          </a:p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Expression des besoins :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Piloter le robot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Récoltes d’échantillons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Visualisation de l’environnement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Prises mesures de l’environnement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Prises de photos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Archivage des mesures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Archivage des photos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Diagramme des exigences (EC)</a:t>
            </a:r>
            <a:endParaRPr/>
          </a:p>
        </p:txBody>
      </p:sp>
      <p:pic>
        <p:nvPicPr>
          <p:cNvPr id="104" name="Google Shape;10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1400" y="499225"/>
            <a:ext cx="3496600" cy="184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88791"/>
            <a:ext cx="9144000" cy="437551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du projet</a:t>
            </a:r>
            <a:endParaRPr/>
          </a:p>
        </p:txBody>
      </p:sp>
      <p:sp>
        <p:nvSpPr>
          <p:cNvPr id="112" name="Google Shape;112;p1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Description structurelle du système et ressources matérielles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600" y="514500"/>
            <a:ext cx="8202526" cy="46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/>
          <p:nvPr/>
        </p:nvSpPr>
        <p:spPr>
          <a:xfrm>
            <a:off x="4085725" y="546450"/>
            <a:ext cx="4679700" cy="45651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Partie personnelle </a:t>
            </a:r>
            <a:endParaRPr/>
          </a:p>
        </p:txBody>
      </p:sp>
      <p:sp>
        <p:nvSpPr>
          <p:cNvPr id="121" name="Google Shape;121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Présentation de la tâche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Diagramme SysML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Diagramme de blocs internes </a:t>
            </a:r>
            <a:endParaRPr/>
          </a:p>
        </p:txBody>
      </p:sp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" y="721900"/>
            <a:ext cx="6928299" cy="44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166642"/>
            <a:ext cx="9144000" cy="349370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type="title"/>
          </p:nvPr>
        </p:nvSpPr>
        <p:spPr>
          <a:xfrm>
            <a:off x="729450" y="123842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Mesurer le taux de radiation</a:t>
            </a:r>
            <a:endParaRPr/>
          </a:p>
        </p:txBody>
      </p:sp>
      <p:sp>
        <p:nvSpPr>
          <p:cNvPr id="130" name="Google Shape;130;p18"/>
          <p:cNvSpPr txBox="1"/>
          <p:nvPr>
            <p:ph idx="1" type="body"/>
          </p:nvPr>
        </p:nvSpPr>
        <p:spPr>
          <a:xfrm>
            <a:off x="679300" y="177362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Solution retenue : carte à compteur Geiger de référence “Radiation dv1-1 Cajoe”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Caractéristiques techniques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Alimentation de la carte : 5V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Courant d’alimentation : 12mA – 30mA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Tube Geiger de référence J305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Tension recommandée: 350V / 400V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cpm/µSv/h: 123.147092360319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3 broches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Schéma structurel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Simulation de la structure d’alimentation haute </a:t>
            </a:r>
            <a:br>
              <a:rPr lang="fr"/>
            </a:br>
            <a:r>
              <a:rPr lang="fr"/>
              <a:t>tension</a:t>
            </a:r>
            <a:endParaRPr/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 b="14608" l="5618" r="4775" t="14231"/>
          <a:stretch/>
        </p:blipFill>
        <p:spPr>
          <a:xfrm>
            <a:off x="4904875" y="2277975"/>
            <a:ext cx="4171950" cy="2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150" y="0"/>
            <a:ext cx="82717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Mesurer le taux de radiation</a:t>
            </a:r>
            <a:endParaRPr/>
          </a:p>
        </p:txBody>
      </p:sp>
      <p:sp>
        <p:nvSpPr>
          <p:cNvPr id="139" name="Google Shape;139;p19"/>
          <p:cNvSpPr txBox="1"/>
          <p:nvPr>
            <p:ph idx="1" type="body"/>
          </p:nvPr>
        </p:nvSpPr>
        <p:spPr>
          <a:xfrm>
            <a:off x="790225" y="210932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Mesure à l’aide de l'oscilloscope du signal en sortie du compteur. Paramétrage :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Trigger sur front descendant (valeur à 3.48V environ)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Base de temps : 500us/div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Résolution tension : 1V/div</a:t>
            </a:r>
            <a:endParaRPr/>
          </a:p>
        </p:txBody>
      </p:sp>
      <p:pic>
        <p:nvPicPr>
          <p:cNvPr id="140" name="Google Shape;14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6425" y="1136338"/>
            <a:ext cx="5305425" cy="393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Mesurer le taux de radiation</a:t>
            </a:r>
            <a:endParaRPr/>
          </a:p>
        </p:txBody>
      </p:sp>
      <p:sp>
        <p:nvSpPr>
          <p:cNvPr id="147" name="Google Shape;147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Algorithme et code source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Utilisation d’une interruption matérielle</a:t>
            </a:r>
            <a:endParaRPr/>
          </a:p>
        </p:txBody>
      </p:sp>
      <p:pic>
        <p:nvPicPr>
          <p:cNvPr id="148" name="Google Shape;148;p20"/>
          <p:cNvPicPr preferRelativeResize="0"/>
          <p:nvPr/>
        </p:nvPicPr>
        <p:blipFill rotWithShape="1">
          <a:blip r:embed="rId3">
            <a:alphaModFix/>
          </a:blip>
          <a:srcRect b="39" l="0" r="0" t="49"/>
          <a:stretch/>
        </p:blipFill>
        <p:spPr>
          <a:xfrm>
            <a:off x="802268" y="0"/>
            <a:ext cx="727371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Mesurer la température </a:t>
            </a:r>
            <a:endParaRPr/>
          </a:p>
        </p:txBody>
      </p:sp>
      <p:sp>
        <p:nvSpPr>
          <p:cNvPr id="155" name="Google Shape;155;p2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Choix d’un capteur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Fonctionnement du capteur choisi</a:t>
            </a:r>
            <a:endParaRPr/>
          </a:p>
        </p:txBody>
      </p:sp>
      <p:pic>
        <p:nvPicPr>
          <p:cNvPr id="156" name="Google Shape;15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900" y="0"/>
            <a:ext cx="65295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4000" y="2834825"/>
            <a:ext cx="3731826" cy="230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Mesurer la température et l’hygrométrie</a:t>
            </a:r>
            <a:endParaRPr/>
          </a:p>
        </p:txBody>
      </p:sp>
      <p:sp>
        <p:nvSpPr>
          <p:cNvPr id="164" name="Google Shape;164;p2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Fonctionnement du capteur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Tension de fonctionnement : 3 - 5V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Courant max. de fonctionnement : 2.5mA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Fréquence de mesure : 1Hz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Mode de communication : one-wire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t/>
            </a:r>
            <a:endParaRPr/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6325" y="3218450"/>
            <a:ext cx="3524250" cy="16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650" y="2237875"/>
            <a:ext cx="6977756" cy="140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4263" y="1318650"/>
            <a:ext cx="6196525" cy="349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Mesure de la température et de l’hygrométrie</a:t>
            </a:r>
            <a:endParaRPr/>
          </a:p>
        </p:txBody>
      </p:sp>
      <p:sp>
        <p:nvSpPr>
          <p:cNvPr id="174" name="Google Shape;174;p2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Algorithme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Code source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Utilisation</a:t>
            </a:r>
            <a:r>
              <a:rPr lang="fr"/>
              <a:t> de la bibliothèque DHT.h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Mesure </a:t>
            </a:r>
            <a:r>
              <a:rPr lang="fr"/>
              <a:t>d’une trame</a:t>
            </a:r>
            <a:endParaRPr/>
          </a:p>
        </p:txBody>
      </p:sp>
      <p:pic>
        <p:nvPicPr>
          <p:cNvPr id="175" name="Google Shape;175;p23"/>
          <p:cNvPicPr preferRelativeResize="0"/>
          <p:nvPr/>
        </p:nvPicPr>
        <p:blipFill rotWithShape="1">
          <a:blip r:embed="rId3">
            <a:alphaModFix/>
          </a:blip>
          <a:srcRect b="-1040" l="0" r="0" t="0"/>
          <a:stretch/>
        </p:blipFill>
        <p:spPr>
          <a:xfrm>
            <a:off x="3155150" y="1562000"/>
            <a:ext cx="2344225" cy="2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0637" y="665525"/>
            <a:ext cx="2632699" cy="1660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 rotWithShape="1">
          <a:blip r:embed="rId5">
            <a:alphaModFix/>
          </a:blip>
          <a:srcRect b="0" l="0" r="0" t="-9265"/>
          <a:stretch/>
        </p:blipFill>
        <p:spPr>
          <a:xfrm>
            <a:off x="1800" y="2047675"/>
            <a:ext cx="9143999" cy="219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6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3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Envoi de la trame </a:t>
            </a:r>
            <a:endParaRPr/>
          </a:p>
        </p:txBody>
      </p:sp>
      <p:sp>
        <p:nvSpPr>
          <p:cNvPr id="184" name="Google Shape;184;p2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Trame à envoyer :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Code des fonctions </a:t>
            </a:r>
            <a:r>
              <a:rPr lang="fr"/>
              <a:t>utiles pour cet envoi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 </a:t>
            </a:r>
            <a:br>
              <a:rPr lang="fr"/>
            </a:b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013" y="2405063"/>
            <a:ext cx="4543425" cy="14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 rotWithShape="1">
          <a:blip r:embed="rId4">
            <a:alphaModFix/>
          </a:blip>
          <a:srcRect b="-1249" l="0" r="0" t="1250"/>
          <a:stretch/>
        </p:blipFill>
        <p:spPr>
          <a:xfrm>
            <a:off x="1645750" y="808575"/>
            <a:ext cx="5856099" cy="41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" y="2078867"/>
            <a:ext cx="9144001" cy="195639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et mettre en service la caméra </a:t>
            </a:r>
            <a:endParaRPr/>
          </a:p>
        </p:txBody>
      </p:sp>
      <p:sp>
        <p:nvSpPr>
          <p:cNvPr id="194" name="Google Shape;194;p2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Modèle de la caméra utilisée : ELP-USB100W05MT-RL36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C</a:t>
            </a:r>
            <a:r>
              <a:rPr lang="fr"/>
              <a:t>améra “USB”, 1M pixels, 1280x720 30fps MJPEG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Utilisation de servomoteurs pour assurer le pilotage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Servomoteurs de type “SG90”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2 mouvements : pan et tilt</a:t>
            </a:r>
            <a:endParaRPr/>
          </a:p>
        </p:txBody>
      </p:sp>
      <p:pic>
        <p:nvPicPr>
          <p:cNvPr id="195" name="Google Shape;19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1593" y="1720143"/>
            <a:ext cx="2132401" cy="20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175" y="3281750"/>
            <a:ext cx="2282125" cy="186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 rotWithShape="1">
          <a:blip r:embed="rId5">
            <a:alphaModFix/>
          </a:blip>
          <a:srcRect b="12311" l="0" r="0" t="12477"/>
          <a:stretch/>
        </p:blipFill>
        <p:spPr>
          <a:xfrm>
            <a:off x="4001721" y="2976070"/>
            <a:ext cx="2792879" cy="209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et mettre en service la caméra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Fonctionnement d’un servomoteur :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❏"/>
            </a:pPr>
            <a:r>
              <a:rPr lang="fr"/>
              <a:t>M</a:t>
            </a:r>
            <a:r>
              <a:rPr lang="fr"/>
              <a:t>oteur capable de maintenir sa position par rapport à une consigne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❏"/>
            </a:pPr>
            <a:r>
              <a:rPr lang="fr"/>
              <a:t>Alimentation de 4.5V à 6V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❏"/>
            </a:pPr>
            <a:r>
              <a:rPr lang="fr"/>
              <a:t>3 fils de connexion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❏"/>
            </a:pPr>
            <a:r>
              <a:rPr lang="fr"/>
              <a:t>Période de rafraîchissement : 20ms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❏"/>
            </a:pPr>
            <a:r>
              <a:rPr lang="fr"/>
              <a:t>Modification du rapport cyclique pour piloter</a:t>
            </a:r>
            <a:endParaRPr/>
          </a:p>
          <a:p>
            <a:pPr indent="0" lvl="0" marL="9144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9500" y="2111438"/>
            <a:ext cx="4414600" cy="21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6"/>
          <p:cNvPicPr preferRelativeResize="0"/>
          <p:nvPr/>
        </p:nvPicPr>
        <p:blipFill rotWithShape="1">
          <a:blip r:embed="rId4">
            <a:alphaModFix/>
          </a:blip>
          <a:srcRect b="-3124" l="0" r="0" t="0"/>
          <a:stretch/>
        </p:blipFill>
        <p:spPr>
          <a:xfrm>
            <a:off x="2420150" y="1965850"/>
            <a:ext cx="3674675" cy="279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et mettre en service la caméra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Trame reçue 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Algorithme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48" y="2471500"/>
            <a:ext cx="6531399" cy="169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/>
          <p:cNvPicPr preferRelativeResize="0"/>
          <p:nvPr/>
        </p:nvPicPr>
        <p:blipFill rotWithShape="1">
          <a:blip r:embed="rId4">
            <a:alphaModFix/>
          </a:blip>
          <a:srcRect b="1689" l="730" r="-730" t="-1689"/>
          <a:stretch/>
        </p:blipFill>
        <p:spPr>
          <a:xfrm>
            <a:off x="1796913" y="1000113"/>
            <a:ext cx="6832949" cy="414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6723" y="1000125"/>
            <a:ext cx="5000089" cy="414337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et mettre en service la caméra</a:t>
            </a:r>
            <a:endParaRPr/>
          </a:p>
        </p:txBody>
      </p:sp>
      <p:sp>
        <p:nvSpPr>
          <p:cNvPr id="223" name="Google Shape;223;p2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Validation du fonctionnement des servomoteurs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❏"/>
            </a:pPr>
            <a:r>
              <a:rPr lang="fr"/>
              <a:t>Mesure d’une trame PWM sur le servomoteur associé au mouvement “pan”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❏"/>
            </a:pPr>
            <a:r>
              <a:rPr lang="fr"/>
              <a:t>Comparaison entre le début et la fin du mouvement vers la droite (de 180° à 0°, donc de 90° à -90°)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88300"/>
            <a:ext cx="9144000" cy="44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068425"/>
            <a:ext cx="9045874" cy="39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/>
          <p:nvPr>
            <p:ph type="title"/>
          </p:nvPr>
        </p:nvSpPr>
        <p:spPr>
          <a:xfrm>
            <a:off x="729450" y="1212800"/>
            <a:ext cx="80235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le bras articulé et la pince de préhension</a:t>
            </a:r>
            <a:endParaRPr/>
          </a:p>
        </p:txBody>
      </p:sp>
      <p:sp>
        <p:nvSpPr>
          <p:cNvPr id="232" name="Google Shape;232;p29"/>
          <p:cNvSpPr txBox="1"/>
          <p:nvPr>
            <p:ph idx="1" type="body"/>
          </p:nvPr>
        </p:nvSpPr>
        <p:spPr>
          <a:xfrm>
            <a:off x="727650" y="165950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Le bras est constitué de 6 servomoteurs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Fonction associée à chacun d’eux 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6 servomoteurs de référence “MG996R”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33" name="Google Shape;23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400" y="1748000"/>
            <a:ext cx="3276600" cy="3276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4" name="Google Shape;234;p29"/>
          <p:cNvGraphicFramePr/>
          <p:nvPr/>
        </p:nvGraphicFramePr>
        <p:xfrm>
          <a:off x="285325" y="222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{E12D8CDD-66BE-43EB-BC81-B935C823D235}</a:tableStyleId>
              </a:tblPr>
              <a:tblGrid>
                <a:gridCol w="1910400"/>
                <a:gridCol w="1910400"/>
                <a:gridCol w="1910400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Partie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Fonction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Servo 0 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Pince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Saisir (object. etc..)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Servo 1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Main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Pivoter main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Servo 2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Poignet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Déplier (partie 2) 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Servo 3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Coude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Déplier (partie 1)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Servo 4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Epaule (lever)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Élévation du bras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Servo 5 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Epaule (tourner)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Rotation du bras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235" name="Google Shape;235;p29"/>
          <p:cNvPicPr preferRelativeResize="0"/>
          <p:nvPr/>
        </p:nvPicPr>
        <p:blipFill rotWithShape="1">
          <a:blip r:embed="rId4">
            <a:alphaModFix/>
          </a:blip>
          <a:srcRect b="21929" l="0" r="51423" t="14670"/>
          <a:stretch/>
        </p:blipFill>
        <p:spPr>
          <a:xfrm>
            <a:off x="4844675" y="4361700"/>
            <a:ext cx="950525" cy="7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/>
          <p:nvPr>
            <p:ph type="title"/>
          </p:nvPr>
        </p:nvSpPr>
        <p:spPr>
          <a:xfrm>
            <a:off x="729450" y="1318650"/>
            <a:ext cx="82542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Piloter le bras articulé et la pince de préhension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3 trames reçues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30"/>
          <p:cNvPicPr preferRelativeResize="0"/>
          <p:nvPr/>
        </p:nvPicPr>
        <p:blipFill rotWithShape="1">
          <a:blip r:embed="rId3">
            <a:alphaModFix/>
          </a:blip>
          <a:srcRect b="0" l="-26198" r="0" t="0"/>
          <a:stretch/>
        </p:blipFill>
        <p:spPr>
          <a:xfrm>
            <a:off x="-1233125" y="768900"/>
            <a:ext cx="9944425" cy="433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9400" y="204362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2850" y="2088788"/>
            <a:ext cx="965925" cy="9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1"/>
          <p:cNvPicPr preferRelativeResize="0"/>
          <p:nvPr/>
        </p:nvPicPr>
        <p:blipFill rotWithShape="1">
          <a:blip r:embed="rId5">
            <a:alphaModFix/>
          </a:blip>
          <a:srcRect b="2660" l="0" r="0" t="2669"/>
          <a:stretch/>
        </p:blipFill>
        <p:spPr>
          <a:xfrm>
            <a:off x="3850238" y="2894600"/>
            <a:ext cx="965924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1"/>
          <p:cNvSpPr txBox="1"/>
          <p:nvPr>
            <p:ph type="title"/>
          </p:nvPr>
        </p:nvSpPr>
        <p:spPr>
          <a:xfrm>
            <a:off x="727650" y="1227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Éclairer</a:t>
            </a:r>
            <a:r>
              <a:rPr lang="fr"/>
              <a:t> la zone de prise de vue</a:t>
            </a:r>
            <a:endParaRPr/>
          </a:p>
        </p:txBody>
      </p:sp>
      <p:sp>
        <p:nvSpPr>
          <p:cNvPr id="253" name="Google Shape;253;p31"/>
          <p:cNvSpPr txBox="1"/>
          <p:nvPr>
            <p:ph idx="1" type="body"/>
          </p:nvPr>
        </p:nvSpPr>
        <p:spPr>
          <a:xfrm>
            <a:off x="647450" y="239320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Choix de deux LEDs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Caractéristiques :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T</a:t>
            </a:r>
            <a:r>
              <a:rPr lang="fr"/>
              <a:t>ype de Led : Blanche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Vf = 3V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If = 30mA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fr"/>
              <a:t>Intensité lumineuse : 75cd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Choix d’une résistance : 220 Ohms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Pilotage par transistor MOSFET 2N7002 (canal N enrichissement)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fr"/>
              <a:t>Simulation de la solution</a:t>
            </a:r>
            <a:endParaRPr/>
          </a:p>
        </p:txBody>
      </p:sp>
      <p:pic>
        <p:nvPicPr>
          <p:cNvPr id="254" name="Google Shape;25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938" y="1762363"/>
            <a:ext cx="5191125" cy="336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1050" y="1762375"/>
            <a:ext cx="5286937" cy="3362326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Éclairer la zone de prise de vue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Trame reçue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❏"/>
            </a:pPr>
            <a:r>
              <a:rPr lang="fr"/>
              <a:t>Principe de programmation de gestion de l’éclairage</a:t>
            </a:r>
            <a:endParaRPr/>
          </a:p>
        </p:txBody>
      </p:sp>
      <p:pic>
        <p:nvPicPr>
          <p:cNvPr id="263" name="Google Shape;26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925" y="2571750"/>
            <a:ext cx="5431350" cy="113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2677" y="2285239"/>
            <a:ext cx="3410450" cy="1962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>
            <p:ph type="title"/>
          </p:nvPr>
        </p:nvSpPr>
        <p:spPr>
          <a:xfrm>
            <a:off x="729450" y="1266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Schéma </a:t>
            </a:r>
            <a:endParaRPr/>
          </a:p>
        </p:txBody>
      </p:sp>
      <p:sp>
        <p:nvSpPr>
          <p:cNvPr id="271" name="Google Shape;271;p3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Recette</a:t>
            </a:r>
            <a:endParaRPr/>
          </a:p>
        </p:txBody>
      </p:sp>
      <p:sp>
        <p:nvSpPr>
          <p:cNvPr id="278" name="Google Shape;278;p34"/>
          <p:cNvSpPr txBox="1"/>
          <p:nvPr>
            <p:ph idx="1" type="body"/>
          </p:nvPr>
        </p:nvSpPr>
        <p:spPr>
          <a:xfrm>
            <a:off x="729450" y="2078875"/>
            <a:ext cx="7688700" cy="26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❒Les grandeurs physiques sont mesurées	(Température, Hygrométrie, Radiation)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❒Les données sont transmises au PC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❒ La commande de positionnement de la caméra est effective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❒ Le pilotage du bras est fonctionnel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/>
              <a:t>❒ Le dispositif d’éclairage est fonctionnel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