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5143500" cx="9144000"/>
  <p:notesSz cx="6858000" cy="9144000"/>
  <p:embeddedFontLst>
    <p:embeddedFont>
      <p:font typeface="Montserrat"/>
      <p:regular r:id="rId26"/>
      <p:bold r:id="rId27"/>
      <p:italic r:id="rId28"/>
      <p:boldItalic r:id="rId29"/>
    </p:embeddedFont>
    <p:embeddedFont>
      <p:font typeface="Source Code Pro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822DB4AF-9EAA-41E0-82C7-D9B49773D1A1}">
  <a:tblStyle styleId="{822DB4AF-9EAA-41E0-82C7-D9B49773D1A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591D4284-553D-4A60-B56C-891ABDD0468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Montserrat-regular.fntdata"/><Relationship Id="rId25" Type="http://schemas.openxmlformats.org/officeDocument/2006/relationships/slide" Target="slides/slide19.xml"/><Relationship Id="rId28" Type="http://schemas.openxmlformats.org/officeDocument/2006/relationships/font" Target="fonts/Montserrat-italic.fntdata"/><Relationship Id="rId27" Type="http://schemas.openxmlformats.org/officeDocument/2006/relationships/font" Target="fonts/Montserrat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Montserra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SourceCodePro-bold.fntdata"/><Relationship Id="rId30" Type="http://schemas.openxmlformats.org/officeDocument/2006/relationships/font" Target="fonts/SourceCodePro-regular.fntdata"/><Relationship Id="rId11" Type="http://schemas.openxmlformats.org/officeDocument/2006/relationships/slide" Target="slides/slide5.xml"/><Relationship Id="rId33" Type="http://schemas.openxmlformats.org/officeDocument/2006/relationships/font" Target="fonts/SourceCodePro-boldItalic.fntdata"/><Relationship Id="rId10" Type="http://schemas.openxmlformats.org/officeDocument/2006/relationships/slide" Target="slides/slide4.xml"/><Relationship Id="rId32" Type="http://schemas.openxmlformats.org/officeDocument/2006/relationships/font" Target="fonts/SourceCodePro-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72a482f80b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72a482f80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72a482f80b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72a482f80b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72a482f80b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72a482f80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72a482f80b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72a482f80b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732aa9d35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732aa9d35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72a685a8d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72a685a8d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72a482f80b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72a482f80b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72a482f80b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72a482f80b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72a482f80b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72a482f80b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800e7dbe29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800e7dbe2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72a482f80b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72a482f80b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72a482f80b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72a482f80b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72a482f80b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72a482f80b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72a482f80b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72a482f80b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72a685a8d7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72a685a8d7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72a685a8d7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72a685a8d7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72a685a8d7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72a685a8d7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732aa9d35c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732aa9d35c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ise en page personnalisée">
  <p:cSld name="AUTOLAYOUT">
    <p:bg>
      <p:bgPr>
        <a:solidFill>
          <a:srgbClr val="FFFFFF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jpg"/><Relationship Id="rId4" Type="http://schemas.openxmlformats.org/officeDocument/2006/relationships/image" Target="../media/image14.jpg"/><Relationship Id="rId5" Type="http://schemas.openxmlformats.org/officeDocument/2006/relationships/image" Target="../media/image1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389148" y="1719925"/>
            <a:ext cx="4955700" cy="11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Meeting</a:t>
            </a:r>
            <a:endParaRPr/>
          </a:p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2601600" y="4635625"/>
            <a:ext cx="3940800" cy="44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Vincent DEVINE - BTS SNIR 2020</a:t>
            </a:r>
            <a:endParaRPr sz="1800"/>
          </a:p>
        </p:txBody>
      </p:sp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96700" y="410800"/>
            <a:ext cx="3732451" cy="3732451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83825" y="1421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Sommaire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540300" y="714850"/>
            <a:ext cx="3864900" cy="43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Présentation générale</a:t>
            </a:r>
            <a:endParaRPr b="1" sz="2400"/>
          </a:p>
          <a:p>
            <a:pPr indent="-38100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2400"/>
              <a:buChar char="❏"/>
            </a:pPr>
            <a:r>
              <a:rPr lang="fr" sz="2400"/>
              <a:t>Expression du besoin</a:t>
            </a:r>
            <a:endParaRPr sz="2400"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fr" sz="2400"/>
              <a:t>Présentation du projet</a:t>
            </a:r>
            <a:endParaRPr sz="2400"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fr" sz="2400"/>
              <a:t>Répartition des </a:t>
            </a:r>
            <a:r>
              <a:rPr lang="fr" sz="2400"/>
              <a:t>tâches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4731300" y="714850"/>
            <a:ext cx="4273500" cy="43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Partie personnelle</a:t>
            </a:r>
            <a:endParaRPr b="1" sz="2400"/>
          </a:p>
          <a:p>
            <a:pPr indent="-38100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2400"/>
              <a:buChar char="❏"/>
            </a:pPr>
            <a:r>
              <a:rPr lang="fr" sz="2400"/>
              <a:t>Objectif général</a:t>
            </a:r>
            <a:endParaRPr sz="2400"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fr" sz="2400"/>
              <a:t>Ressources logicielles</a:t>
            </a:r>
            <a:endParaRPr sz="2400"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fr" sz="2400"/>
              <a:t>Interface graphique</a:t>
            </a:r>
            <a:endParaRPr sz="2400"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fr" sz="2400"/>
              <a:t>Prendre / Libérer une salle</a:t>
            </a:r>
            <a:endParaRPr sz="2400"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fr" sz="2400"/>
              <a:t>Configurer une salle</a:t>
            </a:r>
            <a:endParaRPr sz="2400"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fr" sz="2400"/>
              <a:t>Choix technologique</a:t>
            </a:r>
            <a:endParaRPr sz="2400"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fr" sz="2400"/>
              <a:t>Test de validation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/>
          </a:p>
        </p:txBody>
      </p:sp>
      <p:cxnSp>
        <p:nvCxnSpPr>
          <p:cNvPr id="68" name="Google Shape;68;p15"/>
          <p:cNvCxnSpPr/>
          <p:nvPr/>
        </p:nvCxnSpPr>
        <p:spPr>
          <a:xfrm>
            <a:off x="4567050" y="801800"/>
            <a:ext cx="17400" cy="4299300"/>
          </a:xfrm>
          <a:prstGeom prst="straightConnector1">
            <a:avLst/>
          </a:prstGeom>
          <a:noFill/>
          <a:ln cap="flat" cmpd="sng" w="76200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rgbClr val="000000"/>
                </a:solidFill>
              </a:rPr>
              <a:t>Expression du besoin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6"/>
          <p:cNvSpPr txBox="1"/>
          <p:nvPr/>
        </p:nvSpPr>
        <p:spPr>
          <a:xfrm>
            <a:off x="566000" y="1181525"/>
            <a:ext cx="8266200" cy="37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fr" sz="2000"/>
              <a:t>Visualiser les salles de réunion</a:t>
            </a:r>
            <a:endParaRPr sz="20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fr" sz="2000"/>
              <a:t>Obtenir la température et le niveau de confort de la salle</a:t>
            </a:r>
            <a:endParaRPr sz="20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fr" sz="2000"/>
              <a:t>Prendre une salle</a:t>
            </a:r>
            <a:endParaRPr sz="20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fr" sz="2000"/>
              <a:t>Libérer une salle</a:t>
            </a:r>
            <a:endParaRPr sz="20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fr" sz="2000"/>
              <a:t>Rechercher une salle</a:t>
            </a:r>
            <a:endParaRPr sz="20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fr" sz="2000"/>
              <a:t>Visualiser les informations d’une salle</a:t>
            </a:r>
            <a:endParaRPr sz="2000"/>
          </a:p>
        </p:txBody>
      </p:sp>
      <p:sp>
        <p:nvSpPr>
          <p:cNvPr id="76" name="Google Shape;76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Synoptique du système</a:t>
            </a:r>
            <a:endParaRPr/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5825" y="377550"/>
            <a:ext cx="3526750" cy="4570425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/>
          <p:nvPr/>
        </p:nvSpPr>
        <p:spPr>
          <a:xfrm>
            <a:off x="4982950" y="2468425"/>
            <a:ext cx="1146000" cy="18876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7"/>
          <p:cNvSpPr/>
          <p:nvPr/>
        </p:nvSpPr>
        <p:spPr>
          <a:xfrm>
            <a:off x="7178625" y="732775"/>
            <a:ext cx="1094700" cy="1450200"/>
          </a:xfrm>
          <a:prstGeom prst="rect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7"/>
          <p:cNvSpPr/>
          <p:nvPr/>
        </p:nvSpPr>
        <p:spPr>
          <a:xfrm>
            <a:off x="6664025" y="3889075"/>
            <a:ext cx="792000" cy="11448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7"/>
          <p:cNvSpPr txBox="1"/>
          <p:nvPr/>
        </p:nvSpPr>
        <p:spPr>
          <a:xfrm>
            <a:off x="428625" y="1966025"/>
            <a:ext cx="4385700" cy="5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600">
                <a:solidFill>
                  <a:srgbClr val="38761D"/>
                </a:solidFill>
              </a:rPr>
              <a:t>É</a:t>
            </a:r>
            <a:r>
              <a:rPr b="1" lang="fr" sz="1600">
                <a:solidFill>
                  <a:srgbClr val="38761D"/>
                </a:solidFill>
              </a:rPr>
              <a:t>tudiant 1 : Alexandre Mariette PORTIER</a:t>
            </a:r>
            <a:endParaRPr b="1" sz="1600">
              <a:solidFill>
                <a:srgbClr val="38761D"/>
              </a:solidFill>
            </a:endParaRPr>
          </a:p>
        </p:txBody>
      </p:sp>
      <p:sp>
        <p:nvSpPr>
          <p:cNvPr id="87" name="Google Shape;87;p17"/>
          <p:cNvSpPr txBox="1"/>
          <p:nvPr/>
        </p:nvSpPr>
        <p:spPr>
          <a:xfrm>
            <a:off x="428625" y="2499425"/>
            <a:ext cx="4385700" cy="5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600">
                <a:solidFill>
                  <a:srgbClr val="0000FF"/>
                </a:solidFill>
              </a:rPr>
              <a:t>Étudiant 2 : </a:t>
            </a:r>
            <a:r>
              <a:rPr b="1" lang="fr" sz="1600">
                <a:solidFill>
                  <a:srgbClr val="0000FF"/>
                </a:solidFill>
              </a:rPr>
              <a:t>Nathan Joubert</a:t>
            </a:r>
            <a:r>
              <a:rPr b="1" lang="fr" sz="1600">
                <a:solidFill>
                  <a:srgbClr val="0000FF"/>
                </a:solidFill>
              </a:rPr>
              <a:t> SONDE</a:t>
            </a:r>
            <a:endParaRPr b="1" sz="1600">
              <a:solidFill>
                <a:srgbClr val="0000FF"/>
              </a:solidFill>
            </a:endParaRPr>
          </a:p>
        </p:txBody>
      </p:sp>
      <p:sp>
        <p:nvSpPr>
          <p:cNvPr id="88" name="Google Shape;88;p17"/>
          <p:cNvSpPr txBox="1"/>
          <p:nvPr/>
        </p:nvSpPr>
        <p:spPr>
          <a:xfrm>
            <a:off x="428625" y="3032825"/>
            <a:ext cx="4385700" cy="5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600">
                <a:solidFill>
                  <a:srgbClr val="FF0000"/>
                </a:solidFill>
              </a:rPr>
              <a:t>Étudiant 3 : Vincent Devine MOBILE</a:t>
            </a:r>
            <a:endParaRPr b="1" sz="1600">
              <a:solidFill>
                <a:srgbClr val="FF0000"/>
              </a:solidFill>
            </a:endParaRPr>
          </a:p>
        </p:txBody>
      </p:sp>
      <p:sp>
        <p:nvSpPr>
          <p:cNvPr id="89" name="Google Shape;8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Répartition des </a:t>
            </a:r>
            <a:r>
              <a:rPr lang="fr"/>
              <a:t>tâches EC</a:t>
            </a:r>
            <a:endParaRPr/>
          </a:p>
        </p:txBody>
      </p:sp>
      <p:graphicFrame>
        <p:nvGraphicFramePr>
          <p:cNvPr id="95" name="Google Shape;95;p18"/>
          <p:cNvGraphicFramePr/>
          <p:nvPr/>
        </p:nvGraphicFramePr>
        <p:xfrm>
          <a:off x="949350" y="1127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{822DB4AF-9EAA-41E0-82C7-D9B49773D1A1}</a:tableStyleId>
              </a:tblPr>
              <a:tblGrid>
                <a:gridCol w="2820550"/>
                <a:gridCol w="4424750"/>
              </a:tblGrid>
              <a:tr h="529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Etudiant 1 : </a:t>
                      </a:r>
                      <a:r>
                        <a:rPr lang="fr">
                          <a:solidFill>
                            <a:schemeClr val="dk1"/>
                          </a:solidFill>
                        </a:rPr>
                        <a:t>Alexandre Mariette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solidFill>
                            <a:schemeClr val="dk1"/>
                          </a:solidFill>
                        </a:rPr>
                        <a:t>PORTIER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048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ontserrat"/>
                        <a:buChar char="-"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Afficher en temps réel l’état de disponibilité</a:t>
                      </a:r>
                      <a:endParaRPr sz="12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3048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ontserrat"/>
                        <a:buChar char="-"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Afficher le niveau de confort de la salle</a:t>
                      </a:r>
                      <a:endParaRPr sz="12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3048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ontserrat"/>
                        <a:buChar char="-"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Détecter un appui sur l’écran</a:t>
                      </a:r>
                      <a:endParaRPr sz="12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3048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ontserrat"/>
                        <a:buChar char="-"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Détecter l’appui sur une touche virtuelle</a:t>
                      </a:r>
                      <a:endParaRPr sz="12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3048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ontserrat"/>
                        <a:buChar char="-"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Afficher la durée de réservation</a:t>
                      </a:r>
                      <a:endParaRPr sz="12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3048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ontserrat"/>
                        <a:buChar char="-"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Communiquer avec l’application mobile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495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Etudiant 2 : </a:t>
                      </a:r>
                      <a:r>
                        <a:rPr lang="fr">
                          <a:solidFill>
                            <a:schemeClr val="dk1"/>
                          </a:solidFill>
                        </a:rPr>
                        <a:t>Nathan Joubert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solidFill>
                            <a:schemeClr val="dk1"/>
                          </a:solidFill>
                        </a:rPr>
                        <a:t>SONDE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04800" lvl="0" marL="457200" rtl="0" algn="l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ontserrat"/>
                        <a:buChar char="-"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Mesurer les grandeurs température, humidité et qualité de l’air (CO</a:t>
                      </a:r>
                      <a:r>
                        <a:rPr baseline="-25000" lang="fr" sz="12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</a:t>
                      </a:r>
                      <a:r>
                        <a:rPr lang="fr" sz="12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et COV)</a:t>
                      </a:r>
                      <a:endParaRPr sz="12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3048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ontserrat"/>
                        <a:buChar char="-"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Afficher les données mesurées</a:t>
                      </a:r>
                      <a:endParaRPr sz="12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3048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ontserrat"/>
                        <a:buChar char="-"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Déterminer l’indice de confort thermique</a:t>
                      </a:r>
                      <a:endParaRPr sz="12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3048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ontserrat"/>
                        <a:buChar char="-"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Transmettre les données au portier connecté</a:t>
                      </a:r>
                      <a:endParaRPr sz="12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96" name="Google Shape;96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Répartition des tâches IR</a:t>
            </a:r>
            <a:endParaRPr/>
          </a:p>
        </p:txBody>
      </p:sp>
      <p:graphicFrame>
        <p:nvGraphicFramePr>
          <p:cNvPr id="102" name="Google Shape;102;p19"/>
          <p:cNvGraphicFramePr/>
          <p:nvPr/>
        </p:nvGraphicFramePr>
        <p:xfrm>
          <a:off x="949350" y="12415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{822DB4AF-9EAA-41E0-82C7-D9B49773D1A1}</a:tableStyleId>
              </a:tblPr>
              <a:tblGrid>
                <a:gridCol w="2509725"/>
                <a:gridCol w="4735575"/>
              </a:tblGrid>
              <a:tr h="3250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Etudiant 3 : </a:t>
                      </a:r>
                      <a:r>
                        <a:rPr lang="fr">
                          <a:solidFill>
                            <a:schemeClr val="dk1"/>
                          </a:solidFill>
                        </a:rPr>
                        <a:t>Vincent Devine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solidFill>
                            <a:schemeClr val="dk1"/>
                          </a:solidFill>
                        </a:rPr>
                        <a:t>Application MOBILE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Montserrat"/>
                        <a:buChar char="-"/>
                      </a:pPr>
                      <a:r>
                        <a:rPr lang="fr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Rechercher une salle</a:t>
                      </a:r>
                      <a:endParaRPr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3175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Montserrat"/>
                        <a:buChar char="-"/>
                      </a:pPr>
                      <a:r>
                        <a:rPr lang="fr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Afficher les données (informations sur la salle, disponibilité, mesures, indice de confort) d’une salle</a:t>
                      </a:r>
                      <a:endParaRPr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3175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Montserrat"/>
                        <a:buChar char="-"/>
                      </a:pPr>
                      <a:r>
                        <a:rPr lang="fr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Prendre/libérer une salle</a:t>
                      </a:r>
                      <a:endParaRPr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3175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Montserrat"/>
                        <a:buChar char="-"/>
                      </a:pPr>
                      <a:r>
                        <a:rPr lang="fr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Communiquer avec le portier</a:t>
                      </a:r>
                      <a:endParaRPr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3175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Montserrat"/>
                        <a:buChar char="-"/>
                      </a:pPr>
                      <a:r>
                        <a:rPr lang="fr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Gérer les favoris</a:t>
                      </a:r>
                      <a:endParaRPr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3175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Montserrat"/>
                        <a:buChar char="-"/>
                      </a:pPr>
                      <a:r>
                        <a:rPr lang="fr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Éditer les informations associées à une salle</a:t>
                      </a:r>
                      <a:endParaRPr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03" name="Google Shape;103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5128" y="0"/>
            <a:ext cx="497374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14513"/>
            <a:ext cx="9144000" cy="3491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38872"/>
            <a:ext cx="9144001" cy="4913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261549"/>
            <a:ext cx="9144000" cy="462039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Objectifs</a:t>
            </a:r>
            <a:endParaRPr/>
          </a:p>
        </p:txBody>
      </p:sp>
      <p:sp>
        <p:nvSpPr>
          <p:cNvPr id="118" name="Google Shape;11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chemeClr val="dk1"/>
                </a:solidFill>
              </a:rPr>
              <a:t>Itération 1 :</a:t>
            </a:r>
            <a:endParaRPr sz="2400">
              <a:solidFill>
                <a:schemeClr val="dk1"/>
              </a:solidFill>
            </a:endParaRPr>
          </a:p>
          <a:p>
            <a:pPr indent="-3810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➔"/>
            </a:pPr>
            <a:r>
              <a:rPr lang="fr" sz="2400">
                <a:solidFill>
                  <a:schemeClr val="dk1"/>
                </a:solidFill>
              </a:rPr>
              <a:t>Visualiser les salles de réunion</a:t>
            </a:r>
            <a:endParaRPr sz="2400">
              <a:solidFill>
                <a:schemeClr val="dk1"/>
              </a:solidFill>
            </a:endParaRPr>
          </a:p>
          <a:p>
            <a:pPr indent="-3810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➔"/>
            </a:pPr>
            <a:r>
              <a:rPr lang="fr" sz="2400">
                <a:solidFill>
                  <a:schemeClr val="dk1"/>
                </a:solidFill>
              </a:rPr>
              <a:t>Visualiser</a:t>
            </a:r>
            <a:r>
              <a:rPr lang="fr" sz="2400">
                <a:solidFill>
                  <a:schemeClr val="dk1"/>
                </a:solidFill>
              </a:rPr>
              <a:t> les informations détaillées d’une salle (nom, emplacement, description, niveau de confort, température, surface, disponibilité de la salle).</a:t>
            </a:r>
            <a:endParaRPr sz="2400">
              <a:solidFill>
                <a:schemeClr val="dk1"/>
              </a:solidFill>
            </a:endParaRPr>
          </a:p>
          <a:p>
            <a:pPr indent="-3810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➔"/>
            </a:pPr>
            <a:r>
              <a:rPr lang="fr" sz="2400">
                <a:solidFill>
                  <a:schemeClr val="dk1"/>
                </a:solidFill>
              </a:rPr>
              <a:t>Prendre ou libérer une salle </a:t>
            </a:r>
            <a:r>
              <a:rPr lang="fr" sz="2400">
                <a:solidFill>
                  <a:schemeClr val="dk1"/>
                </a:solidFill>
              </a:rPr>
              <a:t>de réunion</a:t>
            </a:r>
            <a:endParaRPr sz="2400">
              <a:solidFill>
                <a:schemeClr val="dk1"/>
              </a:solidFill>
            </a:endParaRPr>
          </a:p>
          <a:p>
            <a:pPr indent="-3810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➔"/>
            </a:pPr>
            <a:r>
              <a:rPr lang="fr" sz="2400">
                <a:solidFill>
                  <a:schemeClr val="dk1"/>
                </a:solidFill>
              </a:rPr>
              <a:t>Configurer une salle de réunion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119" name="Google Shape;11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550" y="24163"/>
            <a:ext cx="8826675" cy="509517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Ressources logicielles</a:t>
            </a:r>
            <a:endParaRPr/>
          </a:p>
        </p:txBody>
      </p:sp>
      <p:graphicFrame>
        <p:nvGraphicFramePr>
          <p:cNvPr id="131" name="Google Shape;131;p23"/>
          <p:cNvGraphicFramePr/>
          <p:nvPr/>
        </p:nvGraphicFramePr>
        <p:xfrm>
          <a:off x="952500" y="1134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{822DB4AF-9EAA-41E0-82C7-D9B49773D1A1}</a:tableStyleId>
              </a:tblPr>
              <a:tblGrid>
                <a:gridCol w="2413000"/>
                <a:gridCol w="2413000"/>
                <a:gridCol w="24130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/>
                        <a:t>Fonctionnalité</a:t>
                      </a:r>
                      <a:endParaRPr b="1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/>
                        <a:t>Elément utilisé</a:t>
                      </a:r>
                      <a:endParaRPr b="1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/>
                        <a:t>Version</a:t>
                      </a:r>
                      <a:endParaRPr b="1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Système d’exploitation du poste de développement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GNU/Linux Ubuntu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16.04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Logiciel de planification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Trello + Trello Gantt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(applications web)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Génération des diagrammes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BOUML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7.9.1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Gestion de version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Subversion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1.9.3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Environnement de développement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Android Studio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3.6.2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Génération de la documentation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Doxygen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1.8.11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Tablette test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Samsung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Android 7.0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API 24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2" name="Google Shape;13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Ressources logicielles - </a:t>
            </a:r>
            <a:r>
              <a:rPr lang="fr"/>
              <a:t>Android Studio</a:t>
            </a:r>
            <a:endParaRPr/>
          </a:p>
        </p:txBody>
      </p:sp>
      <p:sp>
        <p:nvSpPr>
          <p:cNvPr id="138" name="Google Shape;138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fr"/>
              <a:t>Activité / Activity ? </a:t>
            </a:r>
            <a:endParaRPr/>
          </a:p>
        </p:txBody>
      </p:sp>
      <p:sp>
        <p:nvSpPr>
          <p:cNvPr id="139" name="Google Shape;13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40" name="Google Shape;14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736" y="1658225"/>
            <a:ext cx="7518529" cy="333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Interface graphique</a:t>
            </a:r>
            <a:endParaRPr/>
          </a:p>
        </p:txBody>
      </p:sp>
      <p:pic>
        <p:nvPicPr>
          <p:cNvPr id="146" name="Google Shape;14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4744" y="1166900"/>
            <a:ext cx="1867512" cy="3839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8250" y="1171950"/>
            <a:ext cx="1867500" cy="382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01750" y="1166887"/>
            <a:ext cx="1867500" cy="38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865325"/>
            <a:ext cx="8367425" cy="410032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56" name="Google Shape;156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Prendre / Libérer une salle</a:t>
            </a:r>
            <a:endParaRPr/>
          </a:p>
        </p:txBody>
      </p:sp>
      <p:sp>
        <p:nvSpPr>
          <p:cNvPr id="157" name="Google Shape;157;p26"/>
          <p:cNvSpPr txBox="1"/>
          <p:nvPr/>
        </p:nvSpPr>
        <p:spPr>
          <a:xfrm>
            <a:off x="1209825" y="2306450"/>
            <a:ext cx="636900" cy="31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cliquer</a:t>
            </a:r>
            <a:endParaRPr sz="1200"/>
          </a:p>
        </p:txBody>
      </p:sp>
      <p:sp>
        <p:nvSpPr>
          <p:cNvPr id="158" name="Google Shape;158;p26"/>
          <p:cNvSpPr txBox="1"/>
          <p:nvPr/>
        </p:nvSpPr>
        <p:spPr>
          <a:xfrm>
            <a:off x="996575" y="3062525"/>
            <a:ext cx="636900" cy="31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cliquer</a:t>
            </a:r>
            <a:endParaRPr sz="1200"/>
          </a:p>
        </p:txBody>
      </p:sp>
      <p:cxnSp>
        <p:nvCxnSpPr>
          <p:cNvPr id="159" name="Google Shape;159;p26"/>
          <p:cNvCxnSpPr/>
          <p:nvPr/>
        </p:nvCxnSpPr>
        <p:spPr>
          <a:xfrm rot="10800000">
            <a:off x="1136500" y="3373625"/>
            <a:ext cx="107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Configurer une salle</a:t>
            </a:r>
            <a:endParaRPr/>
          </a:p>
        </p:txBody>
      </p:sp>
      <p:pic>
        <p:nvPicPr>
          <p:cNvPr id="165" name="Google Shape;165;p27"/>
          <p:cNvPicPr preferRelativeResize="0"/>
          <p:nvPr/>
        </p:nvPicPr>
        <p:blipFill rotWithShape="1">
          <a:blip r:embed="rId3">
            <a:alphaModFix/>
          </a:blip>
          <a:srcRect b="0" l="6314" r="0" t="8634"/>
          <a:stretch/>
        </p:blipFill>
        <p:spPr>
          <a:xfrm>
            <a:off x="446963" y="1112625"/>
            <a:ext cx="7952929" cy="376495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67" name="Google Shape;167;p27"/>
          <p:cNvSpPr txBox="1"/>
          <p:nvPr/>
        </p:nvSpPr>
        <p:spPr>
          <a:xfrm>
            <a:off x="1627250" y="2387900"/>
            <a:ext cx="636900" cy="31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cliquer</a:t>
            </a:r>
            <a:endParaRPr sz="1200"/>
          </a:p>
        </p:txBody>
      </p:sp>
      <p:sp>
        <p:nvSpPr>
          <p:cNvPr id="168" name="Google Shape;168;p27"/>
          <p:cNvSpPr txBox="1"/>
          <p:nvPr/>
        </p:nvSpPr>
        <p:spPr>
          <a:xfrm>
            <a:off x="1715975" y="3548375"/>
            <a:ext cx="636900" cy="31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cliquer</a:t>
            </a:r>
            <a:endParaRPr sz="1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Choix technologique</a:t>
            </a:r>
            <a:endParaRPr/>
          </a:p>
        </p:txBody>
      </p:sp>
      <p:sp>
        <p:nvSpPr>
          <p:cNvPr id="174" name="Google Shape;174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/>
              <a:t>Stockage de l’information</a:t>
            </a:r>
            <a:endParaRPr sz="3000"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fr" sz="3000"/>
              <a:t>Communication WiFi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fr" sz="3000"/>
              <a:t>Protocole Meeting</a:t>
            </a:r>
            <a:endParaRPr sz="3000"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75" name="Google Shape;175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Stockage de l’information</a:t>
            </a:r>
            <a:endParaRPr/>
          </a:p>
        </p:txBody>
      </p:sp>
      <p:pic>
        <p:nvPicPr>
          <p:cNvPr id="181" name="Google Shape;18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2500" y="2042375"/>
            <a:ext cx="1268700" cy="126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9"/>
          <p:cNvPicPr preferRelativeResize="0"/>
          <p:nvPr/>
        </p:nvPicPr>
        <p:blipFill rotWithShape="1">
          <a:blip r:embed="rId4">
            <a:alphaModFix/>
          </a:blip>
          <a:srcRect b="13770" l="0" r="66726" t="45679"/>
          <a:stretch/>
        </p:blipFill>
        <p:spPr>
          <a:xfrm>
            <a:off x="6197125" y="1767805"/>
            <a:ext cx="1268700" cy="2005039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9"/>
          <p:cNvSpPr txBox="1"/>
          <p:nvPr/>
        </p:nvSpPr>
        <p:spPr>
          <a:xfrm>
            <a:off x="1299925" y="1292300"/>
            <a:ext cx="64311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/>
              <a:t>Serveur + BDD			     					Portier</a:t>
            </a:r>
            <a:endParaRPr sz="1600"/>
          </a:p>
        </p:txBody>
      </p:sp>
      <p:sp>
        <p:nvSpPr>
          <p:cNvPr id="184" name="Google Shape;184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85" name="Google Shape;185;p29"/>
          <p:cNvSpPr txBox="1"/>
          <p:nvPr/>
        </p:nvSpPr>
        <p:spPr>
          <a:xfrm>
            <a:off x="4118175" y="2042375"/>
            <a:ext cx="483600" cy="7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4500"/>
              <a:t>?</a:t>
            </a:r>
            <a:endParaRPr sz="45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9025" y="901850"/>
            <a:ext cx="1569600" cy="156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0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Communication WiFi</a:t>
            </a:r>
            <a:endParaRPr/>
          </a:p>
        </p:txBody>
      </p:sp>
      <p:graphicFrame>
        <p:nvGraphicFramePr>
          <p:cNvPr id="192" name="Google Shape;192;p30"/>
          <p:cNvGraphicFramePr/>
          <p:nvPr/>
        </p:nvGraphicFramePr>
        <p:xfrm>
          <a:off x="1066275" y="90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{822DB4AF-9EAA-41E0-82C7-D9B49773D1A1}</a:tableStyleId>
              </a:tblPr>
              <a:tblGrid>
                <a:gridCol w="11474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rgbClr val="FF0000"/>
                          </a:solidFill>
                        </a:rPr>
                        <a:t>Meeting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TCP | UDP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IP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WiFi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93" name="Google Shape;193;p30"/>
          <p:cNvSpPr/>
          <p:nvPr/>
        </p:nvSpPr>
        <p:spPr>
          <a:xfrm>
            <a:off x="1576263" y="1228750"/>
            <a:ext cx="127500" cy="1362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30"/>
          <p:cNvSpPr txBox="1"/>
          <p:nvPr/>
        </p:nvSpPr>
        <p:spPr>
          <a:xfrm>
            <a:off x="0" y="901850"/>
            <a:ext cx="8862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fr"/>
              <a:t>socket</a:t>
            </a:r>
            <a:endParaRPr i="1"/>
          </a:p>
        </p:txBody>
      </p:sp>
      <p:cxnSp>
        <p:nvCxnSpPr>
          <p:cNvPr id="195" name="Google Shape;195;p30"/>
          <p:cNvCxnSpPr>
            <a:stCxn id="194" idx="3"/>
            <a:endCxn id="193" idx="2"/>
          </p:cNvCxnSpPr>
          <p:nvPr/>
        </p:nvCxnSpPr>
        <p:spPr>
          <a:xfrm>
            <a:off x="886200" y="1139600"/>
            <a:ext cx="690000" cy="157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6" name="Google Shape;196;p30"/>
          <p:cNvSpPr txBox="1"/>
          <p:nvPr/>
        </p:nvSpPr>
        <p:spPr>
          <a:xfrm>
            <a:off x="4572000" y="801675"/>
            <a:ext cx="4075200" cy="29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fr" sz="1800"/>
              <a:t>Choix entre </a:t>
            </a:r>
            <a:r>
              <a:rPr b="1" lang="fr" sz="1800"/>
              <a:t>UDP </a:t>
            </a:r>
            <a:r>
              <a:rPr lang="fr" sz="1800"/>
              <a:t>et </a:t>
            </a:r>
            <a:r>
              <a:rPr b="1" lang="fr" sz="1800"/>
              <a:t>TCP</a:t>
            </a:r>
            <a:endParaRPr b="1" sz="18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fr" sz="1800"/>
              <a:t>Pour la communication avec les portiers, les portiers ont une adresse </a:t>
            </a:r>
            <a:r>
              <a:rPr b="1" i="1" lang="fr" sz="1800"/>
              <a:t>unicast</a:t>
            </a:r>
            <a:r>
              <a:rPr b="1" lang="fr" sz="1800"/>
              <a:t> </a:t>
            </a:r>
            <a:r>
              <a:rPr lang="fr" sz="1800"/>
              <a:t>et une adresse </a:t>
            </a:r>
            <a:r>
              <a:rPr b="1" i="1" lang="fr" sz="1800"/>
              <a:t>multicast</a:t>
            </a:r>
            <a:r>
              <a:rPr b="1" lang="fr" sz="1800"/>
              <a:t> </a:t>
            </a:r>
            <a:r>
              <a:rPr lang="fr" sz="1800"/>
              <a:t>(</a:t>
            </a:r>
            <a:r>
              <a:rPr b="1" lang="fr" sz="1800"/>
              <a:t>239.0.0.42</a:t>
            </a:r>
            <a:r>
              <a:rPr lang="fr" sz="1800"/>
              <a:t>)</a:t>
            </a:r>
            <a:endParaRPr sz="18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fr" sz="1800"/>
              <a:t>TCP ne permettant pas la communication </a:t>
            </a:r>
            <a:r>
              <a:rPr i="1" lang="fr" sz="1800"/>
              <a:t>multicast</a:t>
            </a:r>
            <a:r>
              <a:rPr lang="fr" sz="1800"/>
              <a:t>, le choix </a:t>
            </a:r>
            <a:r>
              <a:rPr b="1" lang="fr" sz="1800"/>
              <a:t>UDP </a:t>
            </a:r>
            <a:r>
              <a:rPr lang="fr" sz="1800"/>
              <a:t>était logique</a:t>
            </a:r>
            <a:endParaRPr sz="1800"/>
          </a:p>
        </p:txBody>
      </p:sp>
      <p:cxnSp>
        <p:nvCxnSpPr>
          <p:cNvPr id="197" name="Google Shape;197;p30"/>
          <p:cNvCxnSpPr/>
          <p:nvPr/>
        </p:nvCxnSpPr>
        <p:spPr>
          <a:xfrm>
            <a:off x="1628275" y="2480500"/>
            <a:ext cx="0" cy="541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198" name="Google Shape;198;p30"/>
          <p:cNvCxnSpPr/>
          <p:nvPr/>
        </p:nvCxnSpPr>
        <p:spPr>
          <a:xfrm flipH="1" rot="10800000">
            <a:off x="535400" y="3043900"/>
            <a:ext cx="2973900" cy="81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pic>
        <p:nvPicPr>
          <p:cNvPr id="199" name="Google Shape;199;p30"/>
          <p:cNvPicPr preferRelativeResize="0"/>
          <p:nvPr/>
        </p:nvPicPr>
        <p:blipFill rotWithShape="1">
          <a:blip r:embed="rId4">
            <a:alphaModFix/>
          </a:blip>
          <a:srcRect b="13770" l="0" r="66726" t="45679"/>
          <a:stretch/>
        </p:blipFill>
        <p:spPr>
          <a:xfrm>
            <a:off x="311700" y="3779077"/>
            <a:ext cx="764365" cy="120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30"/>
          <p:cNvPicPr preferRelativeResize="0"/>
          <p:nvPr/>
        </p:nvPicPr>
        <p:blipFill rotWithShape="1">
          <a:blip r:embed="rId4">
            <a:alphaModFix/>
          </a:blip>
          <a:srcRect b="13770" l="0" r="66726" t="45679"/>
          <a:stretch/>
        </p:blipFill>
        <p:spPr>
          <a:xfrm>
            <a:off x="1190913" y="3779077"/>
            <a:ext cx="764365" cy="120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30"/>
          <p:cNvPicPr preferRelativeResize="0"/>
          <p:nvPr/>
        </p:nvPicPr>
        <p:blipFill rotWithShape="1">
          <a:blip r:embed="rId4">
            <a:alphaModFix/>
          </a:blip>
          <a:srcRect b="13770" l="0" r="66726" t="45679"/>
          <a:stretch/>
        </p:blipFill>
        <p:spPr>
          <a:xfrm>
            <a:off x="2070125" y="3779077"/>
            <a:ext cx="764365" cy="120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30"/>
          <p:cNvPicPr preferRelativeResize="0"/>
          <p:nvPr/>
        </p:nvPicPr>
        <p:blipFill rotWithShape="1">
          <a:blip r:embed="rId4">
            <a:alphaModFix/>
          </a:blip>
          <a:srcRect b="13770" l="0" r="66726" t="45679"/>
          <a:stretch/>
        </p:blipFill>
        <p:spPr>
          <a:xfrm>
            <a:off x="2949350" y="3779077"/>
            <a:ext cx="764365" cy="12080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3" name="Google Shape;203;p30"/>
          <p:cNvCxnSpPr/>
          <p:nvPr/>
        </p:nvCxnSpPr>
        <p:spPr>
          <a:xfrm>
            <a:off x="747975" y="3043900"/>
            <a:ext cx="0" cy="541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04" name="Google Shape;204;p30"/>
          <p:cNvCxnSpPr/>
          <p:nvPr/>
        </p:nvCxnSpPr>
        <p:spPr>
          <a:xfrm>
            <a:off x="1703775" y="3052000"/>
            <a:ext cx="0" cy="541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05" name="Google Shape;205;p30"/>
          <p:cNvCxnSpPr/>
          <p:nvPr/>
        </p:nvCxnSpPr>
        <p:spPr>
          <a:xfrm>
            <a:off x="2452313" y="3052000"/>
            <a:ext cx="0" cy="541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06" name="Google Shape;206;p30"/>
          <p:cNvCxnSpPr/>
          <p:nvPr/>
        </p:nvCxnSpPr>
        <p:spPr>
          <a:xfrm>
            <a:off x="3273675" y="3052000"/>
            <a:ext cx="0" cy="541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207" name="Google Shape;207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1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Protocole Meeting</a:t>
            </a:r>
            <a:endParaRPr/>
          </a:p>
        </p:txBody>
      </p:sp>
      <p:sp>
        <p:nvSpPr>
          <p:cNvPr id="213" name="Google Shape;213;p31"/>
          <p:cNvSpPr txBox="1"/>
          <p:nvPr>
            <p:ph idx="1" type="body"/>
          </p:nvPr>
        </p:nvSpPr>
        <p:spPr>
          <a:xfrm>
            <a:off x="6119750" y="1764625"/>
            <a:ext cx="2857800" cy="39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400"/>
              <a:t>Protocole orienté ASCII</a:t>
            </a:r>
            <a:endParaRPr sz="1400"/>
          </a:p>
        </p:txBody>
      </p:sp>
      <p:graphicFrame>
        <p:nvGraphicFramePr>
          <p:cNvPr id="214" name="Google Shape;214;p31"/>
          <p:cNvGraphicFramePr/>
          <p:nvPr/>
        </p:nvGraphicFramePr>
        <p:xfrm>
          <a:off x="5509500" y="195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{822DB4AF-9EAA-41E0-82C7-D9B49773D1A1}</a:tableStyleId>
              </a:tblPr>
              <a:tblGrid>
                <a:gridCol w="1596100"/>
                <a:gridCol w="1871950"/>
              </a:tblGrid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/>
                        <a:t>Délimiteurs</a:t>
                      </a:r>
                      <a:endParaRPr b="1"/>
                    </a:p>
                  </a:txBody>
                  <a:tcPr marT="91425" marB="91425" marR="91425" marL="91425"/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“</a:t>
                      </a:r>
                      <a:r>
                        <a:rPr b="1" lang="fr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$</a:t>
                      </a:r>
                      <a:r>
                        <a:rPr lang="fr"/>
                        <a:t>”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début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“</a:t>
                      </a:r>
                      <a:r>
                        <a:rPr b="1" lang="fr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;</a:t>
                      </a:r>
                      <a:r>
                        <a:rPr lang="fr"/>
                        <a:t>”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champs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“</a:t>
                      </a:r>
                      <a:r>
                        <a:rPr b="1" lang="fr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\r\n</a:t>
                      </a:r>
                      <a:r>
                        <a:rPr lang="fr"/>
                        <a:t>”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fin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215" name="Google Shape;215;p31"/>
          <p:cNvGraphicFramePr/>
          <p:nvPr/>
        </p:nvGraphicFramePr>
        <p:xfrm>
          <a:off x="874650" y="3317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{822DB4AF-9EAA-41E0-82C7-D9B49773D1A1}</a:tableStyleId>
              </a:tblPr>
              <a:tblGrid>
                <a:gridCol w="1848675"/>
                <a:gridCol w="1848675"/>
                <a:gridCol w="1848675"/>
                <a:gridCol w="18486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rgbClr val="FF0000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idRequete</a:t>
                      </a:r>
                      <a:endParaRPr b="1">
                        <a:solidFill>
                          <a:srgbClr val="FF0000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/>
                        <a:t>Signification</a:t>
                      </a:r>
                      <a:endParaRPr b="1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rgbClr val="0000FF"/>
                          </a:solidFill>
                        </a:rPr>
                        <a:t>Requêtes</a:t>
                      </a:r>
                      <a:endParaRPr b="1">
                        <a:solidFill>
                          <a:srgbClr val="0000FF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rgbClr val="38761D"/>
                          </a:solidFill>
                        </a:rPr>
                        <a:t>Actualisations</a:t>
                      </a:r>
                      <a:endParaRPr b="1">
                        <a:solidFill>
                          <a:srgbClr val="38761D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‘1’</a:t>
                      </a:r>
                      <a:endParaRPr b="1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informations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rgbClr val="0000FF"/>
                          </a:solidFill>
                        </a:rPr>
                        <a:t>X</a:t>
                      </a:r>
                      <a:endParaRPr b="1">
                        <a:solidFill>
                          <a:srgbClr val="0000FF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rgbClr val="38761D"/>
                          </a:solidFill>
                        </a:rPr>
                        <a:t>X</a:t>
                      </a:r>
                      <a:endParaRPr b="1">
                        <a:solidFill>
                          <a:srgbClr val="38761D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‘2’</a:t>
                      </a:r>
                      <a:endParaRPr b="1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état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rgbClr val="0000FF"/>
                          </a:solidFill>
                        </a:rPr>
                        <a:t>X</a:t>
                      </a:r>
                      <a:endParaRPr b="1">
                        <a:solidFill>
                          <a:srgbClr val="0000FF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solidFill>
                          <a:srgbClr val="38761D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‘3’</a:t>
                      </a:r>
                      <a:endParaRPr b="1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disponibilité</a:t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rgbClr val="0000FF"/>
                          </a:solidFill>
                        </a:rPr>
                        <a:t>X</a:t>
                      </a:r>
                      <a:endParaRPr b="1">
                        <a:solidFill>
                          <a:srgbClr val="0000FF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rgbClr val="38761D"/>
                          </a:solidFill>
                        </a:rPr>
                        <a:t>X</a:t>
                      </a:r>
                      <a:endParaRPr b="1">
                        <a:solidFill>
                          <a:srgbClr val="38761D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6" name="Google Shape;216;p31"/>
          <p:cNvSpPr txBox="1"/>
          <p:nvPr/>
        </p:nvSpPr>
        <p:spPr>
          <a:xfrm>
            <a:off x="311700" y="884325"/>
            <a:ext cx="5197800" cy="20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chemeClr val="dk1"/>
                </a:solidFill>
              </a:rPr>
              <a:t>Format des trames de </a:t>
            </a:r>
            <a:r>
              <a:rPr lang="fr" sz="1600">
                <a:solidFill>
                  <a:srgbClr val="0000FF"/>
                </a:solidFill>
              </a:rPr>
              <a:t>requêtes</a:t>
            </a:r>
            <a:r>
              <a:rPr lang="fr" sz="1600">
                <a:solidFill>
                  <a:schemeClr val="dk1"/>
                </a:solidFill>
              </a:rPr>
              <a:t> Application → Portier(s) en </a:t>
            </a:r>
            <a:r>
              <a:rPr i="1" lang="fr" sz="1600" u="sng">
                <a:solidFill>
                  <a:schemeClr val="dk1"/>
                </a:solidFill>
              </a:rPr>
              <a:t>multicast</a:t>
            </a:r>
            <a:r>
              <a:rPr lang="fr" sz="1600">
                <a:solidFill>
                  <a:schemeClr val="dk1"/>
                </a:solidFill>
              </a:rPr>
              <a:t> :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400"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</a:t>
            </a:r>
            <a:r>
              <a:rPr b="1" lang="fr" sz="1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GET</a:t>
            </a:r>
            <a:r>
              <a:rPr b="1" lang="fr" sz="18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r>
              <a:rPr b="1" lang="fr" sz="180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idRequete</a:t>
            </a:r>
            <a:r>
              <a:rPr b="1" lang="fr" sz="18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\r\n</a:t>
            </a:r>
            <a:endParaRPr b="1" sz="18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chemeClr val="dk1"/>
                </a:solidFill>
              </a:rPr>
              <a:t>Format des trames d’</a:t>
            </a:r>
            <a:r>
              <a:rPr lang="fr" sz="1600">
                <a:solidFill>
                  <a:srgbClr val="38761D"/>
                </a:solidFill>
              </a:rPr>
              <a:t>actualisations</a:t>
            </a:r>
            <a:r>
              <a:rPr lang="fr" sz="1600">
                <a:solidFill>
                  <a:schemeClr val="dk1"/>
                </a:solidFill>
              </a:rPr>
              <a:t> Application → Portier(s) en </a:t>
            </a:r>
            <a:r>
              <a:rPr i="1" lang="fr" sz="1600" u="sng">
                <a:solidFill>
                  <a:schemeClr val="dk1"/>
                </a:solidFill>
              </a:rPr>
              <a:t>unicast</a:t>
            </a:r>
            <a:r>
              <a:rPr lang="fr" sz="1600">
                <a:solidFill>
                  <a:schemeClr val="dk1"/>
                </a:solidFill>
              </a:rPr>
              <a:t> :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400"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</a:t>
            </a:r>
            <a:r>
              <a:rPr b="1" lang="fr" sz="1800">
                <a:solidFill>
                  <a:srgbClr val="38761D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SET</a:t>
            </a:r>
            <a:r>
              <a:rPr b="1" lang="fr" sz="18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r>
              <a:rPr b="1" lang="fr" sz="180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idRequete</a:t>
            </a:r>
            <a:r>
              <a:rPr b="1" lang="fr" sz="18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\r\n</a:t>
            </a:r>
            <a:endParaRPr sz="1800"/>
          </a:p>
        </p:txBody>
      </p:sp>
      <p:sp>
        <p:nvSpPr>
          <p:cNvPr id="217" name="Google Shape;217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2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Tests de validation</a:t>
            </a:r>
            <a:endParaRPr/>
          </a:p>
        </p:txBody>
      </p:sp>
      <p:graphicFrame>
        <p:nvGraphicFramePr>
          <p:cNvPr id="223" name="Google Shape;223;p32"/>
          <p:cNvGraphicFramePr/>
          <p:nvPr/>
        </p:nvGraphicFramePr>
        <p:xfrm>
          <a:off x="311700" y="914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{591D4284-553D-4A60-B56C-891ABDD04687}</a:tableStyleId>
              </a:tblPr>
              <a:tblGrid>
                <a:gridCol w="2523150"/>
                <a:gridCol w="2107550"/>
                <a:gridCol w="2630600"/>
                <a:gridCol w="1164625"/>
              </a:tblGrid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/>
                        <a:t>Description</a:t>
                      </a:r>
                      <a:endParaRPr b="1" sz="13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/>
                        <a:t>Action</a:t>
                      </a:r>
                      <a:endParaRPr b="1" sz="13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/>
                        <a:t>Attendu</a:t>
                      </a:r>
                      <a:endParaRPr b="1" sz="13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/>
                        <a:t>Résultat</a:t>
                      </a:r>
                      <a:endParaRPr b="1" sz="13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300"/>
                        <a:t>Visualiser les informations d’une salle sélectionnée</a:t>
                      </a:r>
                      <a:endParaRPr sz="1300"/>
                    </a:p>
                  </a:txBody>
                  <a:tcPr marT="63500" marB="63500" marR="63500" marL="63500"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300"/>
                        <a:t>A</a:t>
                      </a:r>
                      <a:r>
                        <a:rPr lang="fr" sz="1300"/>
                        <a:t>ppuyer sur la salle voulue dans la MainActivity</a:t>
                      </a:r>
                      <a:endParaRPr sz="13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300"/>
                        <a:t>A</a:t>
                      </a:r>
                      <a:r>
                        <a:rPr lang="fr" sz="1300"/>
                        <a:t>ffichage de SalleActivity avec la bonne salle</a:t>
                      </a:r>
                      <a:endParaRPr sz="13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700">
                          <a:solidFill>
                            <a:srgbClr val="274E13"/>
                          </a:solidFill>
                        </a:rPr>
                        <a:t>OK</a:t>
                      </a:r>
                      <a:endParaRPr b="1" sz="1700">
                        <a:solidFill>
                          <a:srgbClr val="274E13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300"/>
                        <a:t>Prendre une salle</a:t>
                      </a:r>
                      <a:endParaRPr sz="1300"/>
                    </a:p>
                  </a:txBody>
                  <a:tcPr marT="63500" marB="63500" marR="63500" marL="63500"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300"/>
                        <a:t>A</a:t>
                      </a:r>
                      <a:r>
                        <a:rPr lang="fr" sz="1300"/>
                        <a:t>ppuyer sur le bouton “Prendre” dans  SalleActivity</a:t>
                      </a:r>
                      <a:endParaRPr sz="13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300"/>
                        <a:t>L’état du portier en question change (en état “prise”). Les informations de la salle changent sur son état dans toute l’application</a:t>
                      </a:r>
                      <a:endParaRPr sz="13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700">
                          <a:solidFill>
                            <a:srgbClr val="274E13"/>
                          </a:solidFill>
                        </a:rPr>
                        <a:t>OK</a:t>
                      </a:r>
                      <a:endParaRPr b="1" sz="1700">
                        <a:solidFill>
                          <a:srgbClr val="274E13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3F3F3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300"/>
                        <a:t>Libérer une salle</a:t>
                      </a:r>
                      <a:endParaRPr sz="1300"/>
                    </a:p>
                  </a:txBody>
                  <a:tcPr marT="63500" marB="63500" marR="63500" marL="63500"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300"/>
                        <a:t>A</a:t>
                      </a:r>
                      <a:r>
                        <a:rPr lang="fr" sz="1300"/>
                        <a:t>ppuyer sur le bouton “Libérer” dans  SalleActivity</a:t>
                      </a:r>
                      <a:endParaRPr sz="13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300"/>
                        <a:t>L’état du portier change (en état “libre”). Les informations de la salle changent sur son état dans toute l’application</a:t>
                      </a:r>
                      <a:endParaRPr sz="13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700">
                          <a:solidFill>
                            <a:srgbClr val="274E13"/>
                          </a:solidFill>
                        </a:rPr>
                        <a:t>OK</a:t>
                      </a:r>
                      <a:endParaRPr b="1" sz="1700">
                        <a:solidFill>
                          <a:srgbClr val="274E13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300"/>
                        <a:t>Configurer une salle</a:t>
                      </a:r>
                      <a:endParaRPr sz="1300"/>
                    </a:p>
                  </a:txBody>
                  <a:tcPr marT="63500" marB="63500" marR="63500" marL="63500"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300"/>
                        <a:t>A</a:t>
                      </a:r>
                      <a:r>
                        <a:rPr lang="fr" sz="1300"/>
                        <a:t>près avoir rempli le formulaire et sélectionné la salle, appuyer sur “Envoyer”</a:t>
                      </a:r>
                      <a:endParaRPr sz="13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300"/>
                        <a:t>Le portier reçoit les nouvelles informations. Les informations de la salle changent dans toute l’application</a:t>
                      </a:r>
                      <a:endParaRPr sz="13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700">
                          <a:solidFill>
                            <a:srgbClr val="274E13"/>
                          </a:solidFill>
                        </a:rPr>
                        <a:t>OK</a:t>
                      </a:r>
                      <a:endParaRPr b="1" sz="1700">
                        <a:solidFill>
                          <a:srgbClr val="274E13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3F3F3"/>
                    </a:solidFill>
                  </a:tcPr>
                </a:tc>
              </a:tr>
            </a:tbl>
          </a:graphicData>
        </a:graphic>
      </p:graphicFrame>
      <p:sp>
        <p:nvSpPr>
          <p:cNvPr id="224" name="Google Shape;224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