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Economica"/>
      <p:regular r:id="rId34"/>
      <p:bold r:id="rId35"/>
      <p:italic r:id="rId36"/>
      <p:boldItalic r:id="rId37"/>
    </p:embeddedFont>
    <p:embeddedFont>
      <p:font typeface="Grand Hotel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E8F6A82-2E4F-4177-88B2-A08B93337A45}">
  <a:tblStyle styleId="{0E8F6A82-2E4F-4177-88B2-A08B93337A4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4FB940A-46FA-40A2-BB1F-56DA87CF76A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Economica-bold.fntdata"/><Relationship Id="rId12" Type="http://schemas.openxmlformats.org/officeDocument/2006/relationships/slide" Target="slides/slide6.xml"/><Relationship Id="rId34" Type="http://schemas.openxmlformats.org/officeDocument/2006/relationships/font" Target="fonts/Economica-regular.fntdata"/><Relationship Id="rId15" Type="http://schemas.openxmlformats.org/officeDocument/2006/relationships/slide" Target="slides/slide9.xml"/><Relationship Id="rId37" Type="http://schemas.openxmlformats.org/officeDocument/2006/relationships/font" Target="fonts/Economica-boldItalic.fntdata"/><Relationship Id="rId14" Type="http://schemas.openxmlformats.org/officeDocument/2006/relationships/slide" Target="slides/slide8.xml"/><Relationship Id="rId36" Type="http://schemas.openxmlformats.org/officeDocument/2006/relationships/font" Target="fonts/Economica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GrandHotel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f37115951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f37115951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19aac61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19aac61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ae5f95fc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ae5f95fc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10 valeurs // comparer un thermomètre de ref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Résultats &lt; +-0.5 donc OK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19aac618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19aac618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Envoie tte les 15min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19aac618f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19aac618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19aac618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19aac618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Alimentation // Acquisition // Sctructure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19aac618f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19aac618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Utilisateur → déplacer ruche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19aac618f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19aac618f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*10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19aac618f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719aac618f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10 valeurs // comparer un </a:t>
            </a:r>
            <a:r>
              <a:rPr lang="fr">
                <a:solidFill>
                  <a:schemeClr val="dk1"/>
                </a:solidFill>
              </a:rPr>
              <a:t>thermomètre</a:t>
            </a:r>
            <a:r>
              <a:rPr lang="fr">
                <a:solidFill>
                  <a:schemeClr val="dk1"/>
                </a:solidFill>
              </a:rPr>
              <a:t> de ref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Résultats &lt; +-0.5 donc OK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19aac618f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19aac618f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Balance</a:t>
            </a:r>
            <a:r>
              <a:rPr lang="fr"/>
              <a:t> = point centrale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f3df02b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f3df02b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Jauges = </a:t>
            </a:r>
            <a:r>
              <a:rPr lang="fr"/>
              <a:t>résistance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comparable à un Pont de Wheatstone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Vs évolue en fonction des </a:t>
            </a:r>
            <a:r>
              <a:rPr lang="fr"/>
              <a:t>résistances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  <a:highlight>
                  <a:srgbClr val="DFDDDA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Vs = Vcc.(R3/(R1 + R3) − R4/(R2 + R4))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4bfd8cea2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4bfd8cea2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fournit</a:t>
            </a:r>
            <a:r>
              <a:rPr lang="fr"/>
              <a:t> la tension </a:t>
            </a:r>
            <a:r>
              <a:rPr lang="fr"/>
              <a:t>d'excitation</a:t>
            </a:r>
            <a:r>
              <a:rPr lang="fr"/>
              <a:t> des jauges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Permet de régler un appareil de mesure pour obtenir une valeurs juste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Cette procédure permet de déduire le facteur d’étalonnage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Lancer la balance sans aucun poids dessu.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Une tare est réalisé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Poser un Poids connu sur la balance (Dans notre cas 391g)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Le poids est mesurer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En fonction de la mesure le facteur d'étalonnage est incrémenté puis la mesure est refaite, l’action se répète jusqu'à obtenir le poids connu.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Le facteur d'étalonnage est enregistré dans l’eeprom de la carte The things uno, il est alors possible de choisir entre faire l'étalonnage où garder l’ancien.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f3df02ba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7f3df02ba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3 </a:t>
            </a:r>
            <a:r>
              <a:rPr lang="fr"/>
              <a:t>critères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La fidélité permet de vérifier que la balance renvoi bien la même valeur lorsqu’un poids identique est posé.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La justesse permet de vérifier que la valeur renvoyer par la balance lors d’une évolution du poids dans le temps est correcte.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84bfd8cea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84bfd8cea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L'excentration permet de vérifier que la valeur renvoi bien une valeur correcte suivent le placement du poids sur le socle.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[Choix]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3df02ba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3df02ba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Utilisateur → déplacer ruche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7f3df02baf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7f3df02baf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comparé à la pression atmosphérique relevée par les station de météo les plus proche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erreur &gt; 1Pa parce que station météo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26bab33fd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26bab33fd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Multiplié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création d’un payload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envoi du payload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(actuellement simulé par </a:t>
            </a:r>
            <a:r>
              <a:rPr lang="fr"/>
              <a:t>communication</a:t>
            </a:r>
            <a:r>
              <a:rPr lang="fr"/>
              <a:t> serial : </a:t>
            </a:r>
            <a:r>
              <a:rPr lang="fr"/>
              <a:t>création</a:t>
            </a:r>
            <a:r>
              <a:rPr lang="fr"/>
              <a:t> payload + envoi payload en hexa)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4bfd8cea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84bfd8cea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726bab33fd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726bab33fd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PCB = 12V + diode pour protéger les composants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Pont diviseur de tension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4V8 = R4/R4+R3*12V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2V79 = R2/R2+R1*12V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4,8V alimente DHT22 (3,3V à 6V) et HX711 ( 2,5V à 5,5V)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2,79V alimente BMP280 (1,71V à 3,6V)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Carte en 12V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84bfd8cea2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84bfd8cea2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Shield qui viendra donc s'emboîter sur la carte The Things Uno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Deux couche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84bfd8cea2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84bfd8cea2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Alimentation en 12V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deux connecteurs DHT22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Connecteur </a:t>
            </a:r>
            <a:r>
              <a:rPr lang="fr">
                <a:solidFill>
                  <a:schemeClr val="dk1"/>
                </a:solidFill>
              </a:rPr>
              <a:t>BMP280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connecteur </a:t>
            </a:r>
            <a:r>
              <a:rPr lang="fr">
                <a:solidFill>
                  <a:schemeClr val="dk1"/>
                </a:solidFill>
              </a:rPr>
              <a:t>HX711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Placement libre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84bfd8cea2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84bfd8cea2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84bfd8cea2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84bfd8cea2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726bab33f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726bab33f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726bab33f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726bab33f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726bab33f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726bab33f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hyperlink" Target="https://www.draw.io/?page-id=NYiQAeTWqVIEqOkGFaEr&amp;scale=auto#G1Y5-SmdsDGTnKEVRbwgJbRT4M5DgARSr3" TargetMode="External"/><Relationship Id="rId11" Type="http://schemas.openxmlformats.org/officeDocument/2006/relationships/hyperlink" Target="https://www.draw.io/?page-id=NYiQAeTWqVIEqOkGFaEr&amp;scale=auto#G1Y5-SmdsDGTnKEVRbwgJbRT4M5DgARSr3" TargetMode="External"/><Relationship Id="rId10" Type="http://schemas.openxmlformats.org/officeDocument/2006/relationships/hyperlink" Target="https://www.draw.io/?page-id=NYiQAeTWqVIEqOkGFaEr&amp;scale=auto#G1Y5-SmdsDGTnKEVRbwgJbRT4M5DgARSr3" TargetMode="External"/><Relationship Id="rId9" Type="http://schemas.openxmlformats.org/officeDocument/2006/relationships/hyperlink" Target="https://www.draw.io/?page-id=NYiQAeTWqVIEqOkGFaEr&amp;scale=auto#G1Y5-SmdsDGTnKEVRbwgJbRT4M5DgARSr3" TargetMode="External"/><Relationship Id="rId5" Type="http://schemas.openxmlformats.org/officeDocument/2006/relationships/image" Target="../media/image36.png"/><Relationship Id="rId6" Type="http://schemas.openxmlformats.org/officeDocument/2006/relationships/hyperlink" Target="https://www.draw.io/?page-id=NYiQAeTWqVIEqOkGFaEr&amp;scale=auto#G1Y5-SmdsDGTnKEVRbwgJbRT4M5DgARSr3" TargetMode="External"/><Relationship Id="rId7" Type="http://schemas.openxmlformats.org/officeDocument/2006/relationships/hyperlink" Target="https://www.draw.io/?page-id=NYiQAeTWqVIEqOkGFaEr&amp;scale=auto#G1Y5-SmdsDGTnKEVRbwgJbRT4M5DgARSr3" TargetMode="External"/><Relationship Id="rId8" Type="http://schemas.openxmlformats.org/officeDocument/2006/relationships/hyperlink" Target="https://www.draw.io/?page-id=NYiQAeTWqVIEqOkGFaEr&amp;scale=auto#G1Y5-SmdsDGTnKEVRbwgJbRT4M5DgARSr3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hyperlink" Target="https://www.draw.io/?page-id=bdFHNbq0McR5dtiTXiJZ&amp;scale=auto#G1BCM33AqG3Am3Yrj-OU2Diq7zWhLcFZwf" TargetMode="External"/><Relationship Id="rId5" Type="http://schemas.openxmlformats.org/officeDocument/2006/relationships/image" Target="../media/image31.png"/><Relationship Id="rId6" Type="http://schemas.openxmlformats.org/officeDocument/2006/relationships/hyperlink" Target="https://www.draw.io/?page-id=bdFHNbq0McR5dtiTXiJZ&amp;scale=auto#G1BCM33AqG3Am3Yrj-OU2Diq7zWhLcFZwf" TargetMode="External"/><Relationship Id="rId7" Type="http://schemas.openxmlformats.org/officeDocument/2006/relationships/hyperlink" Target="https://www.draw.io/?page-id=bdFHNbq0McR5dtiTXiJZ&amp;scale=auto#G1BCM33AqG3Am3Yrj-OU2Diq7zWhLcFZwf" TargetMode="External"/><Relationship Id="rId8" Type="http://schemas.openxmlformats.org/officeDocument/2006/relationships/hyperlink" Target="https://www.draw.io/?page-id=bdFHNbq0McR5dtiTXiJZ&amp;scale=auto#G1BCM33AqG3Am3Yrj-OU2Diq7zWhLcFZw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hyperlink" Target="https://www.meteociel.fr/temps-reel/obs_villes.php?code2=7563" TargetMode="External"/><Relationship Id="rId5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hyperlink" Target="https://docs.google.com/document/d/1eRV33enlSKkPIOg8uHJjFODYMvSws1A6s7qGTlXzeDs/edit#heading=h.c8kwu04g4isp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Relationship Id="rId4" Type="http://schemas.openxmlformats.org/officeDocument/2006/relationships/hyperlink" Target="https://docs.google.com/document/d/1eRV33enlSKkPIOg8uHJjFODYMvSws1A6s7qGTlXzeDs/edit#heading=h.c8kwu04g4isp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39.jpg"/><Relationship Id="rId5" Type="http://schemas.openxmlformats.org/officeDocument/2006/relationships/hyperlink" Target="https://docs.google.com/document/d/1eRV33enlSKkPIOg8uHJjFODYMvSws1A6s7qGTlXzeDs/edit#heading=h.c8kwu04g4isp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5" Type="http://schemas.openxmlformats.org/officeDocument/2006/relationships/hyperlink" Target="https://docs.google.com/document/d/1eRV33enlSKkPIOg8uHJjFODYMvSws1A6s7qGTlXzeDs/edit#heading=h.c8kwu04g4isp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Relationship Id="rId5" Type="http://schemas.openxmlformats.org/officeDocument/2006/relationships/hyperlink" Target="https://docs.google.com/document/d/1eRV33enlSKkPIOg8uHJjFODYMvSws1A6s7qGTlXzeDs/edit#heading=h.c8kwu04g4isp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hyperlink" Target="https://docs.google.com/document/d/1eRV33enlSKkPIOg8uHJjFODYMvSws1A6s7qGTlXzeDs/edit#heading=h.c8kwu04g4isp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37.png"/><Relationship Id="rId5" Type="http://schemas.openxmlformats.org/officeDocument/2006/relationships/image" Target="../media/image3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750476" y="781525"/>
            <a:ext cx="1073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600">
                <a:solidFill>
                  <a:srgbClr val="C9A95E"/>
                </a:solidFill>
                <a:latin typeface="Grand Hotel"/>
                <a:ea typeface="Grand Hotel"/>
                <a:cs typeface="Grand Hotel"/>
                <a:sym typeface="Grand Hotel"/>
              </a:rPr>
              <a:t>y</a:t>
            </a:r>
            <a:endParaRPr sz="9600">
              <a:solidFill>
                <a:srgbClr val="C9A95E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086100" y="1853125"/>
            <a:ext cx="903000" cy="98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600">
                <a:latin typeface="Grand Hotel"/>
                <a:ea typeface="Grand Hotel"/>
                <a:cs typeface="Grand Hotel"/>
                <a:sym typeface="Grand Hotel"/>
              </a:rPr>
              <a:t>   </a:t>
            </a:r>
            <a:r>
              <a:rPr lang="fr" sz="9600">
                <a:solidFill>
                  <a:srgbClr val="C9A95E"/>
                </a:solidFill>
                <a:latin typeface="Grand Hotel"/>
                <a:ea typeface="Grand Hotel"/>
                <a:cs typeface="Grand Hotel"/>
                <a:sym typeface="Grand Hotel"/>
              </a:rPr>
              <a:t>e </a:t>
            </a:r>
            <a:endParaRPr sz="9600">
              <a:solidFill>
                <a:srgbClr val="C9A95E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600">
                <a:latin typeface="Grand Hotel"/>
                <a:ea typeface="Grand Hotel"/>
                <a:cs typeface="Grand Hotel"/>
                <a:sym typeface="Grand Hotel"/>
              </a:rPr>
              <a:t>Bee Honey’t</a:t>
            </a:r>
            <a:endParaRPr sz="96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822550" y="4788275"/>
            <a:ext cx="13215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Le Brigand Corentin</a:t>
            </a:r>
            <a:endParaRPr b="1"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312500" y="4788275"/>
            <a:ext cx="32667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Projet 2ème année BTS SN La Salle Avignon Session 2020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Sommaire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1768775" y="1141900"/>
            <a:ext cx="3152700" cy="45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Présentation générale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Expression du besoin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Diagramme des exigences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Choix du matériel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Diagramme de définition des blocs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DHT22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■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Fonctionnement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■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Validation des mesures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Balance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■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Fonctionnement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■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Validation des mesures</a:t>
            </a:r>
            <a:endParaRPr sz="1300">
              <a:solidFill>
                <a:srgbClr val="000000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rPr>
              <a:t>BMP280</a:t>
            </a:r>
            <a:endParaRPr sz="1300">
              <a:solidFill>
                <a:srgbClr val="000000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Economica"/>
              <a:buChar char="■"/>
            </a:pPr>
            <a:r>
              <a:rPr lang="fr" sz="13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rPr>
              <a:t>Fonctionnement</a:t>
            </a:r>
            <a:endParaRPr sz="1300">
              <a:solidFill>
                <a:srgbClr val="000000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Economica"/>
              <a:buChar char="■"/>
            </a:pPr>
            <a:r>
              <a:rPr lang="fr" sz="13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rPr>
              <a:t>Validation des mesures</a:t>
            </a:r>
            <a:endParaRPr sz="1300">
              <a:solidFill>
                <a:srgbClr val="000000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788275" y="11419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Communication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Protocole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Adressage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Schéma structurel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PCB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Schéma des couches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Schéma des liaisons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○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Rendu 3D</a:t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Economica"/>
              <a:buChar char="●"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Suite du travail à effectuer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8313" y="1643225"/>
            <a:ext cx="2168675" cy="19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012" y="1643237"/>
            <a:ext cx="1881350" cy="18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0938" y="1045150"/>
            <a:ext cx="1094801" cy="1094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5"/>
          <p:cNvCxnSpPr>
            <a:endCxn id="72" idx="1"/>
          </p:cNvCxnSpPr>
          <p:nvPr/>
        </p:nvCxnSpPr>
        <p:spPr>
          <a:xfrm flipH="1" rot="10800000">
            <a:off x="2245638" y="1592550"/>
            <a:ext cx="1635300" cy="593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" name="Google Shape;74;p15"/>
          <p:cNvCxnSpPr>
            <a:stCxn id="70" idx="1"/>
            <a:endCxn id="72" idx="3"/>
          </p:cNvCxnSpPr>
          <p:nvPr/>
        </p:nvCxnSpPr>
        <p:spPr>
          <a:xfrm rot="10800000">
            <a:off x="4975813" y="1592650"/>
            <a:ext cx="1402500" cy="1041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5" name="Google Shape;7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40113" y="2921887"/>
            <a:ext cx="1176451" cy="11764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5"/>
          <p:cNvCxnSpPr>
            <a:endCxn id="75" idx="1"/>
          </p:cNvCxnSpPr>
          <p:nvPr/>
        </p:nvCxnSpPr>
        <p:spPr>
          <a:xfrm>
            <a:off x="2244113" y="2575913"/>
            <a:ext cx="1596000" cy="934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" name="Google Shape;77;p15"/>
          <p:cNvCxnSpPr>
            <a:stCxn id="70" idx="1"/>
            <a:endCxn id="75" idx="3"/>
          </p:cNvCxnSpPr>
          <p:nvPr/>
        </p:nvCxnSpPr>
        <p:spPr>
          <a:xfrm flipH="1">
            <a:off x="5016613" y="2633650"/>
            <a:ext cx="1361700" cy="876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4926" y="634438"/>
            <a:ext cx="7177295" cy="3874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3230" y="713725"/>
            <a:ext cx="1370025" cy="1258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5">
            <a:alphaModFix/>
          </a:blip>
          <a:srcRect b="0" l="27209" r="0" t="0"/>
          <a:stretch/>
        </p:blipFill>
        <p:spPr>
          <a:xfrm>
            <a:off x="3329553" y="2445050"/>
            <a:ext cx="997288" cy="1258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3453" y="2445050"/>
            <a:ext cx="1370025" cy="125842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3043193" y="1972154"/>
            <a:ext cx="1370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Economica"/>
                <a:ea typeface="Economica"/>
                <a:cs typeface="Economica"/>
                <a:sym typeface="Economica"/>
              </a:rPr>
              <a:t>Poids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4728000" y="3819141"/>
            <a:ext cx="1370100" cy="7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Economica"/>
                <a:ea typeface="Economica"/>
                <a:cs typeface="Economica"/>
                <a:sym typeface="Economica"/>
              </a:rPr>
              <a:t>Humidité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Economica"/>
                <a:ea typeface="Economica"/>
                <a:cs typeface="Economica"/>
                <a:sym typeface="Economica"/>
              </a:rPr>
              <a:t>Intérieure </a:t>
            </a:r>
            <a:r>
              <a:rPr lang="fr" sz="1000">
                <a:latin typeface="Economica"/>
                <a:ea typeface="Economica"/>
                <a:cs typeface="Economica"/>
                <a:sym typeface="Economica"/>
              </a:rPr>
              <a:t>et </a:t>
            </a:r>
            <a:r>
              <a:rPr lang="fr" sz="1000">
                <a:latin typeface="Economica"/>
                <a:ea typeface="Economica"/>
                <a:cs typeface="Economica"/>
                <a:sym typeface="Economica"/>
              </a:rPr>
              <a:t>extérieure</a:t>
            </a:r>
            <a:endParaRPr sz="10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3121701" y="3819150"/>
            <a:ext cx="1413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Economica"/>
                <a:ea typeface="Economica"/>
                <a:cs typeface="Economica"/>
                <a:sym typeface="Economica"/>
              </a:rPr>
              <a:t>Température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Economica"/>
                <a:ea typeface="Economica"/>
                <a:cs typeface="Economica"/>
                <a:sym typeface="Economica"/>
              </a:rPr>
              <a:t>Intérieure et extérieure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28013" y="598049"/>
            <a:ext cx="1370100" cy="13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4733418" y="1972154"/>
            <a:ext cx="1370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Economica"/>
                <a:ea typeface="Economica"/>
                <a:cs typeface="Economica"/>
                <a:sym typeface="Economica"/>
              </a:rPr>
              <a:t>Pression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>
            <a:off x="467000" y="1714500"/>
            <a:ext cx="2247600" cy="29910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9264" l="5995" r="81365" t="76870"/>
          <a:stretch/>
        </p:blipFill>
        <p:spPr>
          <a:xfrm>
            <a:off x="724088" y="2038350"/>
            <a:ext cx="1733426" cy="1904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>
            <a:hlinkClick r:id="rId6"/>
          </p:cNvPr>
          <p:cNvPicPr preferRelativeResize="0"/>
          <p:nvPr/>
        </p:nvPicPr>
        <p:blipFill rotWithShape="1">
          <a:blip r:embed="rId5">
            <a:alphaModFix/>
          </a:blip>
          <a:srcRect b="7071" l="20233" r="66949" t="76930"/>
          <a:stretch/>
        </p:blipFill>
        <p:spPr>
          <a:xfrm>
            <a:off x="724088" y="1973288"/>
            <a:ext cx="1733426" cy="2166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>
            <a:hlinkClick r:id="rId7"/>
          </p:cNvPr>
          <p:cNvPicPr preferRelativeResize="0"/>
          <p:nvPr/>
        </p:nvPicPr>
        <p:blipFill rotWithShape="1">
          <a:blip r:embed="rId5">
            <a:alphaModFix/>
          </a:blip>
          <a:srcRect b="11337" l="47650" r="39531" t="76930"/>
          <a:stretch/>
        </p:blipFill>
        <p:spPr>
          <a:xfrm>
            <a:off x="704975" y="2305050"/>
            <a:ext cx="1733426" cy="158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>
            <a:hlinkClick r:id="rId8"/>
          </p:cNvPr>
          <p:cNvPicPr preferRelativeResize="0"/>
          <p:nvPr/>
        </p:nvPicPr>
        <p:blipFill rotWithShape="1">
          <a:blip r:embed="rId5">
            <a:alphaModFix/>
          </a:blip>
          <a:srcRect b="3515" l="81121" r="6060" t="76646"/>
          <a:stretch/>
        </p:blipFill>
        <p:spPr>
          <a:xfrm>
            <a:off x="704975" y="1821863"/>
            <a:ext cx="1733426" cy="2686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>
            <a:hlinkClick r:id="rId9"/>
          </p:cNvPr>
          <p:cNvPicPr preferRelativeResize="0"/>
          <p:nvPr/>
        </p:nvPicPr>
        <p:blipFill rotWithShape="1">
          <a:blip r:embed="rId5">
            <a:alphaModFix/>
          </a:blip>
          <a:srcRect b="10804" l="33763" r="53240" t="76646"/>
          <a:stretch/>
        </p:blipFill>
        <p:spPr>
          <a:xfrm>
            <a:off x="704975" y="2327152"/>
            <a:ext cx="1733426" cy="167633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/>
          <p:nvPr/>
        </p:nvSpPr>
        <p:spPr>
          <a:xfrm>
            <a:off x="3365800" y="110625"/>
            <a:ext cx="5562300" cy="49221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8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Présentation générale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Diagramme des exigences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107" name="Google Shape;107;p18">
            <a:hlinkClick r:id="rId10"/>
          </p:cNvPr>
          <p:cNvPicPr preferRelativeResize="0"/>
          <p:nvPr/>
        </p:nvPicPr>
        <p:blipFill rotWithShape="1">
          <a:blip r:embed="rId5">
            <a:alphaModFix/>
          </a:blip>
          <a:srcRect b="1786" l="1583" r="1882" t="9788"/>
          <a:stretch/>
        </p:blipFill>
        <p:spPr>
          <a:xfrm>
            <a:off x="3564500" y="202625"/>
            <a:ext cx="5164899" cy="4738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>
            <a:hlinkClick r:id="rId11"/>
          </p:cNvPr>
          <p:cNvPicPr preferRelativeResize="0"/>
          <p:nvPr/>
        </p:nvPicPr>
        <p:blipFill rotWithShape="1">
          <a:blip r:embed="rId5">
            <a:alphaModFix/>
          </a:blip>
          <a:srcRect b="10626" l="61538" r="19769" t="76930"/>
          <a:stretch/>
        </p:blipFill>
        <p:spPr>
          <a:xfrm>
            <a:off x="724088" y="2632188"/>
            <a:ext cx="1733426" cy="1155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3234300" y="171800"/>
            <a:ext cx="5650200" cy="48105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Choix du Matériel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Diagramme de définition des blocs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115" name="Google Shape;115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0750" y="492126"/>
            <a:ext cx="5437297" cy="415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/>
          <p:nvPr/>
        </p:nvSpPr>
        <p:spPr>
          <a:xfrm>
            <a:off x="386325" y="1646700"/>
            <a:ext cx="1680600" cy="20667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9">
            <a:hlinkClick r:id="rId6"/>
          </p:cNvPr>
          <p:cNvPicPr preferRelativeResize="0"/>
          <p:nvPr/>
        </p:nvPicPr>
        <p:blipFill rotWithShape="1">
          <a:blip r:embed="rId5">
            <a:alphaModFix/>
          </a:blip>
          <a:srcRect b="44499" l="0" r="80158" t="22750"/>
          <a:stretch/>
        </p:blipFill>
        <p:spPr>
          <a:xfrm>
            <a:off x="568975" y="1818000"/>
            <a:ext cx="1455898" cy="18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2324100" y="1189500"/>
            <a:ext cx="4010100" cy="25239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9">
            <a:hlinkClick r:id="rId7"/>
          </p:cNvPr>
          <p:cNvPicPr preferRelativeResize="0"/>
          <p:nvPr/>
        </p:nvPicPr>
        <p:blipFill rotWithShape="1">
          <a:blip r:embed="rId5">
            <a:alphaModFix/>
          </a:blip>
          <a:srcRect b="0" l="15109" r="22351" t="50310"/>
          <a:stretch/>
        </p:blipFill>
        <p:spPr>
          <a:xfrm>
            <a:off x="2460075" y="1264699"/>
            <a:ext cx="3659252" cy="222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/>
          <p:nvPr/>
        </p:nvSpPr>
        <p:spPr>
          <a:xfrm>
            <a:off x="6512475" y="1189500"/>
            <a:ext cx="2212500" cy="25239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19">
            <a:hlinkClick r:id="rId8"/>
          </p:cNvPr>
          <p:cNvPicPr preferRelativeResize="0"/>
          <p:nvPr/>
        </p:nvPicPr>
        <p:blipFill rotWithShape="1">
          <a:blip r:embed="rId5">
            <a:alphaModFix/>
          </a:blip>
          <a:srcRect b="31618" l="63460" r="0" t="23206"/>
          <a:stretch/>
        </p:blipFill>
        <p:spPr>
          <a:xfrm>
            <a:off x="6591375" y="1323975"/>
            <a:ext cx="2057324" cy="194574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/>
          <p:nvPr/>
        </p:nvSpPr>
        <p:spPr>
          <a:xfrm>
            <a:off x="6591375" y="2627075"/>
            <a:ext cx="873900" cy="9741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Choix du Matériel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DHT22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4">
            <a:alphaModFix/>
          </a:blip>
          <a:srcRect b="0" l="27209" r="0" t="0"/>
          <a:stretch/>
        </p:blipFill>
        <p:spPr>
          <a:xfrm>
            <a:off x="6230279" y="1235951"/>
            <a:ext cx="575592" cy="72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7064" y="2370196"/>
            <a:ext cx="683150" cy="62748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/>
          <p:nvPr/>
        </p:nvSpPr>
        <p:spPr>
          <a:xfrm>
            <a:off x="4913650" y="15901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Mesure</a:t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5869700" y="10567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5869700" y="214152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3970800" y="30445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Précision</a:t>
            </a:r>
            <a:endParaRPr sz="24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3019500" y="35780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Humidité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 à 5 %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4897125" y="35780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Température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0,5°C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6805875" y="15901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Intérieure</a:t>
            </a: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et </a:t>
            </a: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extérieure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7" name="Google Shape;137;p20"/>
          <p:cNvSpPr/>
          <p:nvPr/>
        </p:nvSpPr>
        <p:spPr>
          <a:xfrm>
            <a:off x="6710800" y="340562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Alimentation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3,3V - 6V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1450400" y="1693000"/>
            <a:ext cx="2005544" cy="1709548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FFFFFF"/>
          </a:solidFill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9" name="Google Shape;139;p20"/>
          <p:cNvSpPr/>
          <p:nvPr/>
        </p:nvSpPr>
        <p:spPr>
          <a:xfrm>
            <a:off x="2976025" y="865850"/>
            <a:ext cx="1804903" cy="166890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Capteur numérique </a:t>
            </a:r>
            <a:endParaRPr sz="18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de température et d’humidité</a:t>
            </a:r>
            <a:endParaRPr sz="18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6">
            <a:alphaModFix/>
          </a:blip>
          <a:srcRect b="8029" l="7943" r="8437" t="5726"/>
          <a:stretch/>
        </p:blipFill>
        <p:spPr>
          <a:xfrm>
            <a:off x="1879775" y="1924200"/>
            <a:ext cx="1139726" cy="117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Fonctionnement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DHT22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850" y="1608350"/>
            <a:ext cx="8767401" cy="192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/>
          <p:nvPr/>
        </p:nvSpPr>
        <p:spPr>
          <a:xfrm>
            <a:off x="242250" y="1749013"/>
            <a:ext cx="8659500" cy="17931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2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Validation des mesures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DHT22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graphicFrame>
        <p:nvGraphicFramePr>
          <p:cNvPr id="153" name="Google Shape;153;p22"/>
          <p:cNvGraphicFramePr/>
          <p:nvPr/>
        </p:nvGraphicFramePr>
        <p:xfrm>
          <a:off x="288900" y="19214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1006200"/>
                <a:gridCol w="658925"/>
                <a:gridCol w="650050"/>
                <a:gridCol w="650050"/>
                <a:gridCol w="641125"/>
                <a:gridCol w="650050"/>
                <a:gridCol w="641125"/>
                <a:gridCol w="667825"/>
                <a:gridCol w="650050"/>
                <a:gridCol w="641125"/>
                <a:gridCol w="623325"/>
                <a:gridCol w="543175"/>
                <a:gridCol w="543175"/>
              </a:tblGrid>
              <a:tr h="623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 &amp; heure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06/03/ 2020 14h24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06/03/ 2020 15h04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06/03/ 2020 15h33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06/03/ 2020 15h43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06/03/ 2020 15h56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06/03/ 2020 16h20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11/03/ 2020 08h32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11/03/ 2020 09h25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12/03/ 2020 11h38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12/03/ 2020 14h06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</a:t>
                      </a:r>
                      <a:endParaRPr b="1"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moyenne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Température de référence (°C)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23,55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24,05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23,375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Température mesuré (°C)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23,45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-0,075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4" name="Google Shape;154;p22"/>
          <p:cNvSpPr/>
          <p:nvPr/>
        </p:nvSpPr>
        <p:spPr>
          <a:xfrm>
            <a:off x="7857825" y="999875"/>
            <a:ext cx="997283" cy="846582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FDF6EF"/>
          </a:solidFill>
          <a:ln cap="flat" cmpd="sng" w="2857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55" name="Google Shape;155;p22"/>
          <p:cNvPicPr preferRelativeResize="0"/>
          <p:nvPr/>
        </p:nvPicPr>
        <p:blipFill rotWithShape="1">
          <a:blip r:embed="rId4">
            <a:alphaModFix/>
          </a:blip>
          <a:srcRect b="0" l="27209" r="0" t="0"/>
          <a:stretch/>
        </p:blipFill>
        <p:spPr>
          <a:xfrm>
            <a:off x="8088974" y="1085625"/>
            <a:ext cx="535000" cy="67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/>
          <p:nvPr/>
        </p:nvSpPr>
        <p:spPr>
          <a:xfrm>
            <a:off x="1250725" y="1804150"/>
            <a:ext cx="3181200" cy="2525400"/>
          </a:xfrm>
          <a:prstGeom prst="roundRect">
            <a:avLst>
              <a:gd fmla="val 3756" name="adj"/>
            </a:avLst>
          </a:prstGeom>
          <a:solidFill>
            <a:srgbClr val="FFFFFF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3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  <a:latin typeface="Grand Hotel"/>
                <a:ea typeface="Grand Hotel"/>
                <a:cs typeface="Grand Hotel"/>
                <a:sym typeface="Grand Hotel"/>
              </a:rPr>
              <a:t>Choix du Matériel</a:t>
            </a:r>
            <a:endParaRPr>
              <a:solidFill>
                <a:srgbClr val="000000"/>
              </a:solidFill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Grand Hotel"/>
                <a:ea typeface="Grand Hotel"/>
                <a:cs typeface="Grand Hotel"/>
                <a:sym typeface="Grand Hotel"/>
              </a:rPr>
              <a:t>Balance</a:t>
            </a:r>
            <a:endParaRPr sz="1800">
              <a:solidFill>
                <a:srgbClr val="000000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1250825" y="1380150"/>
            <a:ext cx="318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latin typeface="Economica"/>
                <a:ea typeface="Economica"/>
                <a:cs typeface="Economica"/>
                <a:sym typeface="Economica"/>
              </a:rPr>
              <a:t>Balance avec 4 </a:t>
            </a:r>
            <a:r>
              <a:rPr lang="fr" sz="1700">
                <a:latin typeface="Economica"/>
                <a:ea typeface="Economica"/>
                <a:cs typeface="Economica"/>
                <a:sym typeface="Economica"/>
              </a:rPr>
              <a:t>jauges</a:t>
            </a:r>
            <a:r>
              <a:rPr lang="fr" sz="1700">
                <a:latin typeface="Economica"/>
                <a:ea typeface="Economica"/>
                <a:cs typeface="Economica"/>
                <a:sym typeface="Economica"/>
              </a:rPr>
              <a:t> de contraintes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63" name="Google Shape;163;p23"/>
          <p:cNvSpPr/>
          <p:nvPr/>
        </p:nvSpPr>
        <p:spPr>
          <a:xfrm>
            <a:off x="5090250" y="1804150"/>
            <a:ext cx="2976600" cy="2525400"/>
          </a:xfrm>
          <a:prstGeom prst="roundRect">
            <a:avLst>
              <a:gd fmla="val 3756" name="adj"/>
            </a:avLst>
          </a:prstGeom>
          <a:solidFill>
            <a:srgbClr val="FFFFFF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6963" y="1919700"/>
            <a:ext cx="2223176" cy="222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/>
          <p:cNvPicPr preferRelativeResize="0"/>
          <p:nvPr/>
        </p:nvPicPr>
        <p:blipFill rotWithShape="1">
          <a:blip r:embed="rId5">
            <a:alphaModFix/>
          </a:blip>
          <a:srcRect b="14540" l="0" r="0" t="-3421"/>
          <a:stretch/>
        </p:blipFill>
        <p:spPr>
          <a:xfrm>
            <a:off x="1687378" y="2061575"/>
            <a:ext cx="2358850" cy="202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5090250" y="1380150"/>
            <a:ext cx="2976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latin typeface="Economica"/>
                <a:ea typeface="Economica"/>
                <a:cs typeface="Economica"/>
                <a:sym typeface="Economica"/>
              </a:rPr>
              <a:t>Balance avec 1 capteur de force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67" name="Google Shape;167;p23"/>
          <p:cNvPicPr preferRelativeResize="0"/>
          <p:nvPr/>
        </p:nvPicPr>
        <p:blipFill rotWithShape="1">
          <a:blip r:embed="rId6">
            <a:alphaModFix/>
          </a:blip>
          <a:srcRect b="22732" l="8264" r="49997" t="14104"/>
          <a:stretch/>
        </p:blipFill>
        <p:spPr>
          <a:xfrm>
            <a:off x="5606175" y="1927625"/>
            <a:ext cx="1944751" cy="220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 rotWithShape="1">
          <a:blip r:embed="rId6">
            <a:alphaModFix/>
          </a:blip>
          <a:srcRect b="23793" l="52068" r="6193" t="13043"/>
          <a:stretch/>
        </p:blipFill>
        <p:spPr>
          <a:xfrm>
            <a:off x="1894425" y="1927625"/>
            <a:ext cx="1944751" cy="2207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/>
          <p:nvPr/>
        </p:nvSpPr>
        <p:spPr>
          <a:xfrm>
            <a:off x="1536675" y="1381350"/>
            <a:ext cx="2667300" cy="27192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Fonctionnement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Balance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175" name="Google Shape;175;p24"/>
          <p:cNvPicPr preferRelativeResize="0"/>
          <p:nvPr/>
        </p:nvPicPr>
        <p:blipFill rotWithShape="1">
          <a:blip r:embed="rId4">
            <a:alphaModFix/>
          </a:blip>
          <a:srcRect b="33571" l="77176" r="4249" t="34841"/>
          <a:stretch/>
        </p:blipFill>
        <p:spPr>
          <a:xfrm>
            <a:off x="1685595" y="1439759"/>
            <a:ext cx="2369478" cy="260237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4"/>
          <p:cNvSpPr/>
          <p:nvPr/>
        </p:nvSpPr>
        <p:spPr>
          <a:xfrm>
            <a:off x="5072975" y="1381350"/>
            <a:ext cx="2667300" cy="27192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6050" y="1798035"/>
            <a:ext cx="2461150" cy="180981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 txBox="1"/>
          <p:nvPr/>
        </p:nvSpPr>
        <p:spPr>
          <a:xfrm>
            <a:off x="1536675" y="4135550"/>
            <a:ext cx="2667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Economica"/>
                <a:ea typeface="Economica"/>
                <a:cs typeface="Economica"/>
                <a:sym typeface="Economica"/>
              </a:rPr>
              <a:t>Balance avec 4 jauges de contraintes</a:t>
            </a:r>
            <a:endParaRPr sz="20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5072975" y="4135550"/>
            <a:ext cx="2667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Economica"/>
                <a:ea typeface="Economica"/>
                <a:cs typeface="Economica"/>
                <a:sym typeface="Economica"/>
              </a:rPr>
              <a:t>Pont de Wheatstone</a:t>
            </a:r>
            <a:endParaRPr sz="20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Fonctionnement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HX711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1450400" y="1693000"/>
            <a:ext cx="2005544" cy="1709548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FFFFFF"/>
          </a:solidFill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2976025" y="865850"/>
            <a:ext cx="1804903" cy="166890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1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Convertisseur Analogique Numérique</a:t>
            </a:r>
            <a:endParaRPr sz="21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87" name="Google Shape;18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4225" y="1940500"/>
            <a:ext cx="1257875" cy="117945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5"/>
          <p:cNvSpPr/>
          <p:nvPr/>
        </p:nvSpPr>
        <p:spPr>
          <a:xfrm>
            <a:off x="5365150" y="22264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Mesurer la masse</a:t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89" name="Google Shape;189;p25"/>
          <p:cNvSpPr/>
          <p:nvPr/>
        </p:nvSpPr>
        <p:spPr>
          <a:xfrm>
            <a:off x="6321200" y="16930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Étalonner</a:t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90" name="Google Shape;190;p25"/>
          <p:cNvSpPr/>
          <p:nvPr/>
        </p:nvSpPr>
        <p:spPr>
          <a:xfrm>
            <a:off x="6321200" y="277782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Tarer</a:t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91" name="Google Shape;191;p25"/>
          <p:cNvSpPr/>
          <p:nvPr/>
        </p:nvSpPr>
        <p:spPr>
          <a:xfrm>
            <a:off x="3421100" y="336862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Alimentation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2,5V - 5,5V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Validation des mesures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Balance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197" name="Google Shape;197;p26"/>
          <p:cNvSpPr/>
          <p:nvPr/>
        </p:nvSpPr>
        <p:spPr>
          <a:xfrm>
            <a:off x="150000" y="1460375"/>
            <a:ext cx="8844000" cy="9078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98" name="Google Shape;198;p26"/>
          <p:cNvGraphicFramePr/>
          <p:nvPr/>
        </p:nvGraphicFramePr>
        <p:xfrm>
          <a:off x="228400" y="177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952500"/>
                <a:gridCol w="952500"/>
                <a:gridCol w="952500"/>
              </a:tblGrid>
              <a:tr h="228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Ecart Type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191,6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2,170509413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-1,6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9" name="Google Shape;199;p26"/>
          <p:cNvSpPr txBox="1"/>
          <p:nvPr/>
        </p:nvSpPr>
        <p:spPr>
          <a:xfrm>
            <a:off x="185025" y="1043475"/>
            <a:ext cx="34983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Economica"/>
                <a:ea typeface="Economica"/>
                <a:cs typeface="Economica"/>
                <a:sym typeface="Economica"/>
              </a:rPr>
              <a:t>Fidélité</a:t>
            </a:r>
            <a:endParaRPr sz="2000">
              <a:latin typeface="Economica"/>
              <a:ea typeface="Economica"/>
              <a:cs typeface="Economica"/>
              <a:sym typeface="Economica"/>
            </a:endParaRPr>
          </a:p>
        </p:txBody>
      </p:sp>
      <p:graphicFrame>
        <p:nvGraphicFramePr>
          <p:cNvPr id="200" name="Google Shape;200;p26"/>
          <p:cNvGraphicFramePr/>
          <p:nvPr/>
        </p:nvGraphicFramePr>
        <p:xfrm>
          <a:off x="3144250" y="177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952500"/>
                <a:gridCol w="952500"/>
                <a:gridCol w="952500"/>
              </a:tblGrid>
              <a:tr h="228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Ecart Type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391,7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1,946506843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01" name="Google Shape;201;p26"/>
          <p:cNvGraphicFramePr/>
          <p:nvPr/>
        </p:nvGraphicFramePr>
        <p:xfrm>
          <a:off x="6060100" y="177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952500"/>
                <a:gridCol w="952500"/>
                <a:gridCol w="952500"/>
              </a:tblGrid>
              <a:tr h="228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Ecart Type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(g)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3,366501646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2" name="Google Shape;202;p26"/>
          <p:cNvSpPr txBox="1"/>
          <p:nvPr/>
        </p:nvSpPr>
        <p:spPr>
          <a:xfrm>
            <a:off x="228400" y="1391325"/>
            <a:ext cx="28575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190g</a:t>
            </a:r>
            <a:endParaRPr sz="18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03" name="Google Shape;203;p26"/>
          <p:cNvSpPr txBox="1"/>
          <p:nvPr/>
        </p:nvSpPr>
        <p:spPr>
          <a:xfrm>
            <a:off x="3144250" y="1391325"/>
            <a:ext cx="28575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390</a:t>
            </a: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g</a:t>
            </a:r>
            <a:endParaRPr sz="18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04" name="Google Shape;204;p26"/>
          <p:cNvSpPr txBox="1"/>
          <p:nvPr/>
        </p:nvSpPr>
        <p:spPr>
          <a:xfrm>
            <a:off x="6060100" y="1391325"/>
            <a:ext cx="28575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1500</a:t>
            </a: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g</a:t>
            </a:r>
            <a:endParaRPr sz="18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05" name="Google Shape;205;p26"/>
          <p:cNvSpPr/>
          <p:nvPr/>
        </p:nvSpPr>
        <p:spPr>
          <a:xfrm>
            <a:off x="1383925" y="2826500"/>
            <a:ext cx="6068700" cy="20949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6"/>
          <p:cNvSpPr txBox="1"/>
          <p:nvPr/>
        </p:nvSpPr>
        <p:spPr>
          <a:xfrm>
            <a:off x="1383925" y="2409600"/>
            <a:ext cx="22995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Economica"/>
                <a:ea typeface="Economica"/>
                <a:cs typeface="Economica"/>
                <a:sym typeface="Economica"/>
              </a:rPr>
              <a:t>Justesse</a:t>
            </a:r>
            <a:endParaRPr sz="2000">
              <a:latin typeface="Economica"/>
              <a:ea typeface="Economica"/>
              <a:cs typeface="Economica"/>
              <a:sym typeface="Economica"/>
            </a:endParaRPr>
          </a:p>
        </p:txBody>
      </p:sp>
      <p:graphicFrame>
        <p:nvGraphicFramePr>
          <p:cNvPr id="207" name="Google Shape;207;p26"/>
          <p:cNvGraphicFramePr/>
          <p:nvPr/>
        </p:nvGraphicFramePr>
        <p:xfrm>
          <a:off x="1543750" y="295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571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Croissant</a:t>
                      </a:r>
                      <a:endParaRPr sz="13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Décroissant</a:t>
                      </a:r>
                      <a:endParaRPr sz="13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9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Poids de</a:t>
                      </a:r>
                      <a:endParaRPr b="1" sz="10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référence (g)</a:t>
                      </a:r>
                      <a:endParaRPr b="1" sz="10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Poids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mesuré (g)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(g)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Poids de</a:t>
                      </a:r>
                      <a:endParaRPr b="1" sz="10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référence (g)</a:t>
                      </a:r>
                      <a:endParaRPr b="1" sz="10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Poids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mesuré (g)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(g)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1498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1886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Validation des mesures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Balance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213" name="Google Shape;213;p27"/>
          <p:cNvSpPr/>
          <p:nvPr/>
        </p:nvSpPr>
        <p:spPr>
          <a:xfrm>
            <a:off x="150000" y="2688875"/>
            <a:ext cx="8844000" cy="21735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 txBox="1"/>
          <p:nvPr/>
        </p:nvSpPr>
        <p:spPr>
          <a:xfrm>
            <a:off x="185025" y="2271975"/>
            <a:ext cx="34983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Economica"/>
                <a:ea typeface="Economica"/>
                <a:cs typeface="Economica"/>
                <a:sym typeface="Economica"/>
              </a:rPr>
              <a:t>Excentration</a:t>
            </a:r>
            <a:endParaRPr sz="20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228400" y="2619825"/>
            <a:ext cx="28575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390</a:t>
            </a: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g</a:t>
            </a:r>
            <a:endParaRPr sz="1800">
              <a:latin typeface="Economica"/>
              <a:ea typeface="Economica"/>
              <a:cs typeface="Economica"/>
              <a:sym typeface="Economica"/>
            </a:endParaRPr>
          </a:p>
        </p:txBody>
      </p:sp>
      <p:graphicFrame>
        <p:nvGraphicFramePr>
          <p:cNvPr id="216" name="Google Shape;216;p27"/>
          <p:cNvGraphicFramePr/>
          <p:nvPr/>
        </p:nvGraphicFramePr>
        <p:xfrm>
          <a:off x="267775" y="3001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791575"/>
                <a:gridCol w="710625"/>
                <a:gridCol w="710625"/>
                <a:gridCol w="710625"/>
                <a:gridCol w="710625"/>
                <a:gridCol w="710625"/>
                <a:gridCol w="710625"/>
                <a:gridCol w="710625"/>
                <a:gridCol w="710625"/>
                <a:gridCol w="710625"/>
                <a:gridCol w="710625"/>
                <a:gridCol w="710625"/>
              </a:tblGrid>
              <a:tr h="228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Position N°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Ecart Type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Poids mesuré (g)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388,33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7" name="Google Shape;217;p27"/>
          <p:cNvSpPr txBox="1"/>
          <p:nvPr/>
        </p:nvSpPr>
        <p:spPr>
          <a:xfrm>
            <a:off x="248088" y="3649425"/>
            <a:ext cx="28575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1500</a:t>
            </a:r>
            <a:r>
              <a:rPr lang="fr" sz="1800">
                <a:latin typeface="Economica"/>
                <a:ea typeface="Economica"/>
                <a:cs typeface="Economica"/>
                <a:sym typeface="Economica"/>
              </a:rPr>
              <a:t>g</a:t>
            </a:r>
            <a:endParaRPr sz="1800"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18" name="Google Shape;218;p27"/>
          <p:cNvPicPr preferRelativeResize="0"/>
          <p:nvPr/>
        </p:nvPicPr>
        <p:blipFill rotWithShape="1">
          <a:blip r:embed="rId4">
            <a:alphaModFix/>
          </a:blip>
          <a:srcRect b="23793" l="52068" r="6193" t="13043"/>
          <a:stretch/>
        </p:blipFill>
        <p:spPr>
          <a:xfrm>
            <a:off x="5575155" y="180225"/>
            <a:ext cx="2149394" cy="24395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9" name="Google Shape;219;p27"/>
          <p:cNvGraphicFramePr/>
          <p:nvPr/>
        </p:nvGraphicFramePr>
        <p:xfrm>
          <a:off x="267775" y="403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864450"/>
                <a:gridCol w="774400"/>
                <a:gridCol w="774400"/>
                <a:gridCol w="774400"/>
                <a:gridCol w="774400"/>
                <a:gridCol w="774400"/>
                <a:gridCol w="774400"/>
                <a:gridCol w="774400"/>
                <a:gridCol w="774400"/>
                <a:gridCol w="774400"/>
                <a:gridCol w="774400"/>
              </a:tblGrid>
              <a:tr h="228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Position N°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Poids mesuré (g)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1510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791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" name="Google Shape;220;p27"/>
          <p:cNvSpPr txBox="1"/>
          <p:nvPr/>
        </p:nvSpPr>
        <p:spPr>
          <a:xfrm>
            <a:off x="5854025" y="2062875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7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6509150" y="2062875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8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2" name="Google Shape;222;p27"/>
          <p:cNvSpPr txBox="1"/>
          <p:nvPr/>
        </p:nvSpPr>
        <p:spPr>
          <a:xfrm>
            <a:off x="7164275" y="2062875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9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3" name="Google Shape;223;p27"/>
          <p:cNvSpPr txBox="1"/>
          <p:nvPr/>
        </p:nvSpPr>
        <p:spPr>
          <a:xfrm>
            <a:off x="5854025" y="1189500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4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6509150" y="1189500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5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5" name="Google Shape;225;p27"/>
          <p:cNvSpPr txBox="1"/>
          <p:nvPr/>
        </p:nvSpPr>
        <p:spPr>
          <a:xfrm>
            <a:off x="7164275" y="1189500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6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6" name="Google Shape;226;p27"/>
          <p:cNvSpPr txBox="1"/>
          <p:nvPr/>
        </p:nvSpPr>
        <p:spPr>
          <a:xfrm>
            <a:off x="5854025" y="316125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1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7" name="Google Shape;227;p27"/>
          <p:cNvSpPr txBox="1"/>
          <p:nvPr/>
        </p:nvSpPr>
        <p:spPr>
          <a:xfrm>
            <a:off x="6509150" y="316125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2</a:t>
            </a:r>
            <a:endParaRPr>
              <a:solidFill>
                <a:srgbClr val="FDF6EF"/>
              </a:solidFill>
            </a:endParaRPr>
          </a:p>
        </p:txBody>
      </p:sp>
      <p:sp>
        <p:nvSpPr>
          <p:cNvPr id="228" name="Google Shape;228;p27"/>
          <p:cNvSpPr txBox="1"/>
          <p:nvPr/>
        </p:nvSpPr>
        <p:spPr>
          <a:xfrm>
            <a:off x="7164275" y="316125"/>
            <a:ext cx="2814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DF6EF"/>
                </a:solidFill>
              </a:rPr>
              <a:t>3</a:t>
            </a:r>
            <a:endParaRPr>
              <a:solidFill>
                <a:srgbClr val="FDF6E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Choix du Matériel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BMP280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234" name="Google Shape;234;p28"/>
          <p:cNvSpPr/>
          <p:nvPr/>
        </p:nvSpPr>
        <p:spPr>
          <a:xfrm>
            <a:off x="3171138" y="3025062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Mesure</a:t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35" name="Google Shape;235;p28"/>
          <p:cNvSpPr/>
          <p:nvPr/>
        </p:nvSpPr>
        <p:spPr>
          <a:xfrm>
            <a:off x="4097588" y="3559263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36" name="Google Shape;236;p28"/>
          <p:cNvSpPr/>
          <p:nvPr/>
        </p:nvSpPr>
        <p:spPr>
          <a:xfrm>
            <a:off x="5313363" y="12648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Précision</a:t>
            </a:r>
            <a:endParaRPr sz="24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37" name="Google Shape;237;p28"/>
          <p:cNvSpPr/>
          <p:nvPr/>
        </p:nvSpPr>
        <p:spPr>
          <a:xfrm>
            <a:off x="6239688" y="17983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En moyenne </a:t>
            </a:r>
            <a:endParaRPr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0,12 hPa</a:t>
            </a:r>
            <a:endParaRPr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Max 1 hPa</a:t>
            </a:r>
            <a:endParaRPr sz="11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38" name="Google Shape;23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2500" y="3727651"/>
            <a:ext cx="748051" cy="74805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8"/>
          <p:cNvSpPr/>
          <p:nvPr/>
        </p:nvSpPr>
        <p:spPr>
          <a:xfrm>
            <a:off x="6309375" y="36332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Alimentation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1,71V - 3,6V</a:t>
            </a:r>
            <a:endParaRPr sz="1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40" name="Google Shape;240;p28"/>
          <p:cNvSpPr/>
          <p:nvPr/>
        </p:nvSpPr>
        <p:spPr>
          <a:xfrm>
            <a:off x="1450400" y="1693000"/>
            <a:ext cx="2005544" cy="1709548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FFFFFF"/>
          </a:solidFill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41" name="Google Shape;241;p28"/>
          <p:cNvSpPr/>
          <p:nvPr/>
        </p:nvSpPr>
        <p:spPr>
          <a:xfrm>
            <a:off x="2976025" y="865850"/>
            <a:ext cx="1804903" cy="166890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Pressiomètre</a:t>
            </a:r>
            <a:endParaRPr sz="21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numérique</a:t>
            </a:r>
            <a:endParaRPr sz="21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42" name="Google Shape;24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5637" y="2005362"/>
            <a:ext cx="1195068" cy="108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9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Validation des mesures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BMP280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248" name="Google Shape;248;p29"/>
          <p:cNvSpPr/>
          <p:nvPr/>
        </p:nvSpPr>
        <p:spPr>
          <a:xfrm>
            <a:off x="49750" y="1749025"/>
            <a:ext cx="9053400" cy="17931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9"/>
          <p:cNvSpPr/>
          <p:nvPr/>
        </p:nvSpPr>
        <p:spPr>
          <a:xfrm>
            <a:off x="7857825" y="999875"/>
            <a:ext cx="997283" cy="846582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FDF6EF"/>
          </a:solidFill>
          <a:ln cap="flat" cmpd="sng" w="28575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graphicFrame>
        <p:nvGraphicFramePr>
          <p:cNvPr id="250" name="Google Shape;250;p29"/>
          <p:cNvGraphicFramePr/>
          <p:nvPr/>
        </p:nvGraphicFramePr>
        <p:xfrm>
          <a:off x="117350" y="204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1694825"/>
                <a:gridCol w="674100"/>
                <a:gridCol w="681550"/>
                <a:gridCol w="615175"/>
                <a:gridCol w="611925"/>
                <a:gridCol w="584925"/>
                <a:gridCol w="581675"/>
                <a:gridCol w="579050"/>
                <a:gridCol w="605975"/>
                <a:gridCol w="596800"/>
                <a:gridCol w="587650"/>
                <a:gridCol w="635450"/>
                <a:gridCol w="460200"/>
              </a:tblGrid>
              <a:tr h="390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Dates &amp; heures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27/03/2020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12h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27/03/2020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13h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27/03/2020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14h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12h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13h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14h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15h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16h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17h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8/04/2020</a:t>
                      </a: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18h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Moyenne</a:t>
                      </a:r>
                      <a:endParaRPr b="1"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Erreur moyenne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 u="sng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/>
                        </a:rPr>
                        <a:t>Pression Atmosphérique de référence (Météo Ciel) (Pa)</a:t>
                      </a:r>
                      <a:endParaRPr b="1" sz="1100" u="sng">
                        <a:solidFill>
                          <a:schemeClr val="hlink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101270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101290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101260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102650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102580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102500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102460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102400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102360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102370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102114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Pression Atmosphérique mesuré (Pa)</a:t>
                      </a:r>
                      <a:endParaRPr b="1" sz="11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101298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101280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101170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102600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102530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102457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102412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102348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102326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102282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102070,3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51" name="Google Shape;25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9313" y="1096012"/>
            <a:ext cx="654300" cy="6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0"/>
          <p:cNvSpPr/>
          <p:nvPr/>
        </p:nvSpPr>
        <p:spPr>
          <a:xfrm>
            <a:off x="3843900" y="488700"/>
            <a:ext cx="4312500" cy="41661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0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Communication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Protocole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graphicFrame>
        <p:nvGraphicFramePr>
          <p:cNvPr id="258" name="Google Shape;258;p30"/>
          <p:cNvGraphicFramePr/>
          <p:nvPr/>
        </p:nvGraphicFramePr>
        <p:xfrm>
          <a:off x="3999475" y="582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{44FB940A-46FA-40A2-BB1F-56DA87CF76A0}</a:tableStyleId>
              </a:tblPr>
              <a:tblGrid>
                <a:gridCol w="439875"/>
                <a:gridCol w="1576225"/>
                <a:gridCol w="504025"/>
                <a:gridCol w="723975"/>
                <a:gridCol w="577350"/>
              </a:tblGrid>
              <a:tr h="481050">
                <a:tc grid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Sens de la communication :</a:t>
                      </a:r>
                      <a:endParaRPr sz="1000"/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Ruche → TTN</a:t>
                      </a:r>
                      <a:endParaRPr/>
                    </a:p>
                  </a:txBody>
                  <a:tcPr marT="63500" marB="63500" marR="63500" marL="63500"/>
                </a:tc>
                <a:tc hMerge="1"/>
                <a:tc hMerge="1"/>
                <a:tc hMerge="1"/>
                <a:tc hMerge="1"/>
              </a:tr>
              <a:tr h="568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Port</a:t>
                      </a:r>
                      <a:endParaRPr b="1"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Mesure(s)</a:t>
                      </a:r>
                      <a:endParaRPr b="1"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Unité</a:t>
                      </a:r>
                      <a:endParaRPr b="1"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Précision</a:t>
                      </a:r>
                      <a:endParaRPr b="1"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Type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400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1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Masse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Kg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Dixième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400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Température intérieure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°C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Dixième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400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Humidité intérieure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%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456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Température extérieure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°C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Dixième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400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Humidité extérieure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%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400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Pression atmophérique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hPa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Dixième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419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3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Niveau de charge de la batterie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%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Entier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59" name="Google Shape;259;p30"/>
          <p:cNvSpPr/>
          <p:nvPr/>
        </p:nvSpPr>
        <p:spPr>
          <a:xfrm>
            <a:off x="1807426" y="1189498"/>
            <a:ext cx="1534059" cy="1298326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Payload</a:t>
            </a:r>
            <a:endParaRPr sz="28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(Hexa)</a:t>
            </a:r>
            <a:endParaRPr sz="25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0" name="Google Shape;260;p30"/>
          <p:cNvSpPr/>
          <p:nvPr/>
        </p:nvSpPr>
        <p:spPr>
          <a:xfrm>
            <a:off x="663900" y="1847625"/>
            <a:ext cx="1534059" cy="1298326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Composé d’un</a:t>
            </a:r>
            <a:endParaRPr sz="17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octet</a:t>
            </a:r>
            <a:r>
              <a:rPr lang="fr" sz="17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de poids fort et d’un octet de poids faible</a:t>
            </a:r>
            <a:endParaRPr sz="17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1" name="Google Shape;261;p30"/>
          <p:cNvSpPr txBox="1"/>
          <p:nvPr/>
        </p:nvSpPr>
        <p:spPr>
          <a:xfrm>
            <a:off x="2197950" y="2771975"/>
            <a:ext cx="1692000" cy="12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Exemple :</a:t>
            </a:r>
            <a:endParaRPr sz="15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12,6 kg * 10 = 126</a:t>
            </a:r>
            <a:endParaRPr sz="15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Hexadécimal :    007E</a:t>
            </a:r>
            <a:endParaRPr sz="15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Octet de poids fort : </a:t>
            </a:r>
            <a:r>
              <a:rPr b="1"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00</a:t>
            </a:r>
            <a:endParaRPr b="1" sz="15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Octet de poids faible : </a:t>
            </a:r>
            <a:r>
              <a:rPr b="1"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7E</a:t>
            </a:r>
            <a:endParaRPr b="1" sz="15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2" name="Google Shape;262;p30"/>
          <p:cNvSpPr/>
          <p:nvPr/>
        </p:nvSpPr>
        <p:spPr>
          <a:xfrm>
            <a:off x="7955600" y="1641550"/>
            <a:ext cx="49800" cy="3984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"/>
          <p:cNvSpPr/>
          <p:nvPr/>
        </p:nvSpPr>
        <p:spPr>
          <a:xfrm>
            <a:off x="7955600" y="2040050"/>
            <a:ext cx="49800" cy="20733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0"/>
          <p:cNvSpPr/>
          <p:nvPr/>
        </p:nvSpPr>
        <p:spPr>
          <a:xfrm>
            <a:off x="7955600" y="4113350"/>
            <a:ext cx="49800" cy="4320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0"/>
          <p:cNvSpPr txBox="1"/>
          <p:nvPr/>
        </p:nvSpPr>
        <p:spPr>
          <a:xfrm>
            <a:off x="8133400" y="1678475"/>
            <a:ext cx="7629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</a:t>
            </a: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octet</a:t>
            </a: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</a:t>
            </a:r>
            <a:endParaRPr sz="17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6" name="Google Shape;266;p30"/>
          <p:cNvSpPr txBox="1"/>
          <p:nvPr/>
        </p:nvSpPr>
        <p:spPr>
          <a:xfrm>
            <a:off x="8133400" y="2897675"/>
            <a:ext cx="7629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8</a:t>
            </a: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octets</a:t>
            </a:r>
            <a:endParaRPr sz="17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7" name="Google Shape;267;p30"/>
          <p:cNvSpPr txBox="1"/>
          <p:nvPr/>
        </p:nvSpPr>
        <p:spPr>
          <a:xfrm>
            <a:off x="8133400" y="4193075"/>
            <a:ext cx="7629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1</a:t>
            </a:r>
            <a:r>
              <a:rPr lang="fr" sz="1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octet</a:t>
            </a:r>
            <a:endParaRPr sz="17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8" name="Google Shape;268;p30"/>
          <p:cNvSpPr txBox="1"/>
          <p:nvPr/>
        </p:nvSpPr>
        <p:spPr>
          <a:xfrm rot="-1150399">
            <a:off x="130384" y="1433039"/>
            <a:ext cx="8421971" cy="194439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500">
                <a:solidFill>
                  <a:srgbClr val="FFFFFF"/>
                </a:solidFill>
              </a:rPr>
              <a:t>A RETRAVAILLER</a:t>
            </a:r>
            <a:endParaRPr sz="7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solidFill>
                  <a:schemeClr val="hlink"/>
                </a:solidFill>
                <a:hlinkClick r:id="rId4"/>
              </a:rPr>
              <a:t>Voir DOC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/>
          <p:nvPr/>
        </p:nvSpPr>
        <p:spPr>
          <a:xfrm>
            <a:off x="2560675" y="188050"/>
            <a:ext cx="5957400" cy="4807500"/>
          </a:xfrm>
          <a:prstGeom prst="roundRect">
            <a:avLst>
              <a:gd fmla="val 3756" name="adj"/>
            </a:avLst>
          </a:prstGeom>
          <a:solidFill>
            <a:srgbClr val="E6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1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Affectation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des broches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graphicFrame>
        <p:nvGraphicFramePr>
          <p:cNvPr id="275" name="Google Shape;275;p31"/>
          <p:cNvGraphicFramePr/>
          <p:nvPr/>
        </p:nvGraphicFramePr>
        <p:xfrm>
          <a:off x="2716700" y="3082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{0E8F6A82-2E4F-4177-88B2-A08B93337A45}</a:tableStyleId>
              </a:tblPr>
              <a:tblGrid>
                <a:gridCol w="995900"/>
                <a:gridCol w="1032600"/>
                <a:gridCol w="882575"/>
                <a:gridCol w="2700675"/>
              </a:tblGrid>
              <a:tr h="3439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Matériel concerné</a:t>
                      </a:r>
                      <a:endParaRPr b="1" sz="8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Broche</a:t>
                      </a:r>
                      <a:endParaRPr b="1" sz="8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Matériel</a:t>
                      </a:r>
                      <a:endParaRPr b="1" sz="8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Broche</a:t>
                      </a:r>
                      <a:endParaRPr b="1" sz="8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Things UNO</a:t>
                      </a:r>
                      <a:endParaRPr b="1" sz="8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 b="1" sz="8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D5B4"/>
                    </a:solidFill>
                  </a:tcPr>
                </a:tc>
              </a:tr>
              <a:tr h="220450">
                <a:tc row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DHT22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Intérieur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1 - VDD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Alimentation (3,3V - 6V)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71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2 - DATA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PD4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Signal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3 - NULL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Broche non utilisée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4 - GND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Masse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row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DHT22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Extérieur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1 - VDD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Alimentation (3,3V - 6V)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71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2 - DATA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PD5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Signal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3 - NULL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Broche non utilisée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4 - GND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Masse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row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HX711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VCC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Alimentation (2,5V - 5,5V)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SCK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PD3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Horloge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DT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PD2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Donnée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GND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Masse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rowSpan="6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BMP280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VCC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Alimentation (1,71V - 3,6V)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GND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Masse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SCK/SCL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PC0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SCL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SDA/SDI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PC1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SDA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CSB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Broche non utilisée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4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SDO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Masse / Broche non utilisée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>
                          <a:solidFill>
                            <a:srgbClr val="783F0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Things Uno</a:t>
                      </a:r>
                      <a:endParaRPr b="1" sz="900">
                        <a:solidFill>
                          <a:srgbClr val="783F0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Vin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Alimentation (7V - 12V)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31"/>
          <p:cNvSpPr txBox="1"/>
          <p:nvPr/>
        </p:nvSpPr>
        <p:spPr>
          <a:xfrm rot="-1150399">
            <a:off x="130384" y="1433039"/>
            <a:ext cx="8421971" cy="194439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500">
                <a:solidFill>
                  <a:srgbClr val="FFFFFF"/>
                </a:solidFill>
              </a:rPr>
              <a:t>A RETRAVAILLER</a:t>
            </a:r>
            <a:endParaRPr sz="7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solidFill>
                  <a:schemeClr val="hlink"/>
                </a:solidFill>
                <a:hlinkClick r:id="rId4"/>
              </a:rPr>
              <a:t>Voir DOC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/>
          <p:nvPr/>
        </p:nvSpPr>
        <p:spPr>
          <a:xfrm>
            <a:off x="2605050" y="215400"/>
            <a:ext cx="6194400" cy="4632900"/>
          </a:xfrm>
          <a:prstGeom prst="roundRect">
            <a:avLst>
              <a:gd fmla="val 3756" name="adj"/>
            </a:avLst>
          </a:prstGeom>
          <a:solidFill>
            <a:srgbClr val="E0E0D0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2"/>
          <p:cNvSpPr txBox="1"/>
          <p:nvPr>
            <p:ph type="title"/>
          </p:nvPr>
        </p:nvSpPr>
        <p:spPr>
          <a:xfrm>
            <a:off x="3182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Schéma Structurel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283" name="Google Shape;28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2050" y="354150"/>
            <a:ext cx="6053724" cy="425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2"/>
          <p:cNvPicPr preferRelativeResize="0"/>
          <p:nvPr/>
        </p:nvPicPr>
        <p:blipFill rotWithShape="1">
          <a:blip r:embed="rId4">
            <a:alphaModFix/>
          </a:blip>
          <a:srcRect b="57131" l="0" r="76851" t="0"/>
          <a:stretch/>
        </p:blipFill>
        <p:spPr>
          <a:xfrm>
            <a:off x="4032438" y="361963"/>
            <a:ext cx="3332951" cy="433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2"/>
          <p:cNvPicPr preferRelativeResize="0"/>
          <p:nvPr/>
        </p:nvPicPr>
        <p:blipFill rotWithShape="1">
          <a:blip r:embed="rId4">
            <a:alphaModFix/>
          </a:blip>
          <a:srcRect b="57495" l="25183" r="55379" t="0"/>
          <a:stretch/>
        </p:blipFill>
        <p:spPr>
          <a:xfrm>
            <a:off x="4425650" y="361975"/>
            <a:ext cx="2634624" cy="405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2"/>
          <p:cNvPicPr preferRelativeResize="0"/>
          <p:nvPr/>
        </p:nvPicPr>
        <p:blipFill rotWithShape="1">
          <a:blip r:embed="rId4">
            <a:alphaModFix/>
          </a:blip>
          <a:srcRect b="57477" l="46009" r="26973" t="1662"/>
          <a:stretch/>
        </p:blipFill>
        <p:spPr>
          <a:xfrm>
            <a:off x="3766975" y="381213"/>
            <a:ext cx="3951974" cy="420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2"/>
          <p:cNvPicPr preferRelativeResize="0"/>
          <p:nvPr/>
        </p:nvPicPr>
        <p:blipFill rotWithShape="1">
          <a:blip r:embed="rId4">
            <a:alphaModFix/>
          </a:blip>
          <a:srcRect b="57478" l="75010" r="566" t="4443"/>
          <a:stretch/>
        </p:blipFill>
        <p:spPr>
          <a:xfrm>
            <a:off x="3827875" y="354150"/>
            <a:ext cx="3891077" cy="4265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2"/>
          <p:cNvPicPr preferRelativeResize="0"/>
          <p:nvPr/>
        </p:nvPicPr>
        <p:blipFill rotWithShape="1">
          <a:blip r:embed="rId4">
            <a:alphaModFix/>
          </a:blip>
          <a:srcRect b="10028" l="37694" r="0" t="44593"/>
          <a:stretch/>
        </p:blipFill>
        <p:spPr>
          <a:xfrm>
            <a:off x="2982813" y="1158200"/>
            <a:ext cx="5520302" cy="2827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2"/>
          <p:cNvPicPr preferRelativeResize="0"/>
          <p:nvPr/>
        </p:nvPicPr>
        <p:blipFill rotWithShape="1">
          <a:blip r:embed="rId4">
            <a:alphaModFix/>
          </a:blip>
          <a:srcRect b="1442" l="0" r="63036" t="43909"/>
          <a:stretch/>
        </p:blipFill>
        <p:spPr>
          <a:xfrm>
            <a:off x="3349925" y="364963"/>
            <a:ext cx="3891077" cy="4044888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2"/>
          <p:cNvSpPr txBox="1"/>
          <p:nvPr/>
        </p:nvSpPr>
        <p:spPr>
          <a:xfrm rot="-1150399">
            <a:off x="130384" y="1433039"/>
            <a:ext cx="8421971" cy="194439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500">
                <a:solidFill>
                  <a:srgbClr val="FFFFFF"/>
                </a:solidFill>
              </a:rPr>
              <a:t>A RETRAVAILLER</a:t>
            </a:r>
            <a:endParaRPr sz="7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solidFill>
                  <a:schemeClr val="hlink"/>
                </a:solidFill>
                <a:hlinkClick r:id="rId5"/>
              </a:rPr>
              <a:t>Voir DOC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3"/>
          <p:cNvSpPr/>
          <p:nvPr/>
        </p:nvSpPr>
        <p:spPr>
          <a:xfrm>
            <a:off x="2279425" y="584650"/>
            <a:ext cx="3340500" cy="4025100"/>
          </a:xfrm>
          <a:prstGeom prst="roundRect">
            <a:avLst>
              <a:gd fmla="val 3756" name="adj"/>
            </a:avLst>
          </a:prstGeom>
          <a:solidFill>
            <a:srgbClr val="FFFFFF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3"/>
          <p:cNvSpPr txBox="1"/>
          <p:nvPr>
            <p:ph type="title"/>
          </p:nvPr>
        </p:nvSpPr>
        <p:spPr>
          <a:xfrm>
            <a:off x="3108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PCB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Schéma des couches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297" name="Google Shape;297;p33"/>
          <p:cNvSpPr/>
          <p:nvPr/>
        </p:nvSpPr>
        <p:spPr>
          <a:xfrm>
            <a:off x="6068325" y="1081200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3"/>
          <p:cNvSpPr txBox="1"/>
          <p:nvPr/>
        </p:nvSpPr>
        <p:spPr>
          <a:xfrm>
            <a:off x="6438525" y="974100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Couche supérieure</a:t>
            </a:r>
            <a:endParaRPr/>
          </a:p>
        </p:txBody>
      </p:sp>
      <p:sp>
        <p:nvSpPr>
          <p:cNvPr id="299" name="Google Shape;299;p33"/>
          <p:cNvSpPr/>
          <p:nvPr/>
        </p:nvSpPr>
        <p:spPr>
          <a:xfrm>
            <a:off x="6068325" y="1476300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3"/>
          <p:cNvSpPr txBox="1"/>
          <p:nvPr/>
        </p:nvSpPr>
        <p:spPr>
          <a:xfrm>
            <a:off x="6438525" y="1369200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Couche inférieure</a:t>
            </a:r>
            <a:endParaRPr/>
          </a:p>
        </p:txBody>
      </p:sp>
      <p:sp>
        <p:nvSpPr>
          <p:cNvPr id="301" name="Google Shape;301;p33"/>
          <p:cNvSpPr/>
          <p:nvPr/>
        </p:nvSpPr>
        <p:spPr>
          <a:xfrm>
            <a:off x="6068325" y="1871400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3"/>
          <p:cNvSpPr txBox="1"/>
          <p:nvPr/>
        </p:nvSpPr>
        <p:spPr>
          <a:xfrm>
            <a:off x="6438525" y="1764300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Traversant</a:t>
            </a:r>
            <a:endParaRPr/>
          </a:p>
        </p:txBody>
      </p:sp>
      <p:pic>
        <p:nvPicPr>
          <p:cNvPr id="303" name="Google Shape;30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5713" y="660100"/>
            <a:ext cx="2967924" cy="38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3"/>
          <p:cNvSpPr txBox="1"/>
          <p:nvPr/>
        </p:nvSpPr>
        <p:spPr>
          <a:xfrm rot="-1150399">
            <a:off x="130384" y="1433039"/>
            <a:ext cx="8421971" cy="194439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500">
                <a:solidFill>
                  <a:srgbClr val="FFFFFF"/>
                </a:solidFill>
              </a:rPr>
              <a:t>A RETRAVAILLER</a:t>
            </a:r>
            <a:endParaRPr sz="7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solidFill>
                  <a:schemeClr val="hlink"/>
                </a:solidFill>
                <a:hlinkClick r:id="rId5"/>
              </a:rPr>
              <a:t>Voir DOC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/>
          <p:nvPr/>
        </p:nvSpPr>
        <p:spPr>
          <a:xfrm>
            <a:off x="2279425" y="584650"/>
            <a:ext cx="3340500" cy="4025100"/>
          </a:xfrm>
          <a:prstGeom prst="roundRect">
            <a:avLst>
              <a:gd fmla="val 3756" name="adj"/>
            </a:avLst>
          </a:prstGeom>
          <a:solidFill>
            <a:srgbClr val="FFFFFF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4"/>
          <p:cNvSpPr txBox="1"/>
          <p:nvPr>
            <p:ph type="title"/>
          </p:nvPr>
        </p:nvSpPr>
        <p:spPr>
          <a:xfrm>
            <a:off x="3108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PCB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Schéma des liaisons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311" name="Google Shape;311;p34"/>
          <p:cNvSpPr/>
          <p:nvPr/>
        </p:nvSpPr>
        <p:spPr>
          <a:xfrm>
            <a:off x="6164550" y="7657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4"/>
          <p:cNvSpPr txBox="1"/>
          <p:nvPr/>
        </p:nvSpPr>
        <p:spPr>
          <a:xfrm>
            <a:off x="6534750" y="6586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GND</a:t>
            </a:r>
            <a:endParaRPr/>
          </a:p>
        </p:txBody>
      </p:sp>
      <p:sp>
        <p:nvSpPr>
          <p:cNvPr id="313" name="Google Shape;313;p34"/>
          <p:cNvSpPr/>
          <p:nvPr/>
        </p:nvSpPr>
        <p:spPr>
          <a:xfrm>
            <a:off x="6164550" y="11608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4"/>
          <p:cNvSpPr txBox="1"/>
          <p:nvPr/>
        </p:nvSpPr>
        <p:spPr>
          <a:xfrm>
            <a:off x="6534750" y="10537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12V</a:t>
            </a:r>
            <a:endParaRPr/>
          </a:p>
        </p:txBody>
      </p:sp>
      <p:sp>
        <p:nvSpPr>
          <p:cNvPr id="315" name="Google Shape;315;p34"/>
          <p:cNvSpPr/>
          <p:nvPr/>
        </p:nvSpPr>
        <p:spPr>
          <a:xfrm>
            <a:off x="6164550" y="15559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4"/>
          <p:cNvSpPr txBox="1"/>
          <p:nvPr/>
        </p:nvSpPr>
        <p:spPr>
          <a:xfrm>
            <a:off x="6534750" y="14488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4,8V</a:t>
            </a:r>
            <a:endParaRPr/>
          </a:p>
        </p:txBody>
      </p:sp>
      <p:sp>
        <p:nvSpPr>
          <p:cNvPr id="317" name="Google Shape;317;p34"/>
          <p:cNvSpPr/>
          <p:nvPr/>
        </p:nvSpPr>
        <p:spPr>
          <a:xfrm>
            <a:off x="6164550" y="19510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4"/>
          <p:cNvSpPr txBox="1"/>
          <p:nvPr/>
        </p:nvSpPr>
        <p:spPr>
          <a:xfrm>
            <a:off x="6534750" y="18439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2,79V</a:t>
            </a:r>
            <a:endParaRPr/>
          </a:p>
        </p:txBody>
      </p:sp>
      <p:sp>
        <p:nvSpPr>
          <p:cNvPr id="319" name="Google Shape;319;p34"/>
          <p:cNvSpPr/>
          <p:nvPr/>
        </p:nvSpPr>
        <p:spPr>
          <a:xfrm>
            <a:off x="6164550" y="23461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B83DBA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4"/>
          <p:cNvSpPr txBox="1"/>
          <p:nvPr/>
        </p:nvSpPr>
        <p:spPr>
          <a:xfrm>
            <a:off x="6534750" y="22390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SCL BMP280</a:t>
            </a:r>
            <a:endParaRPr/>
          </a:p>
        </p:txBody>
      </p:sp>
      <p:sp>
        <p:nvSpPr>
          <p:cNvPr id="321" name="Google Shape;321;p34"/>
          <p:cNvSpPr/>
          <p:nvPr/>
        </p:nvSpPr>
        <p:spPr>
          <a:xfrm>
            <a:off x="6164550" y="27412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0ED145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4"/>
          <p:cNvSpPr txBox="1"/>
          <p:nvPr/>
        </p:nvSpPr>
        <p:spPr>
          <a:xfrm>
            <a:off x="6534750" y="26341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SDA BMP280</a:t>
            </a:r>
            <a:endParaRPr/>
          </a:p>
        </p:txBody>
      </p:sp>
      <p:sp>
        <p:nvSpPr>
          <p:cNvPr id="323" name="Google Shape;323;p34"/>
          <p:cNvSpPr/>
          <p:nvPr/>
        </p:nvSpPr>
        <p:spPr>
          <a:xfrm>
            <a:off x="6164550" y="31363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FFAEC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4"/>
          <p:cNvSpPr txBox="1"/>
          <p:nvPr/>
        </p:nvSpPr>
        <p:spPr>
          <a:xfrm>
            <a:off x="6534750" y="30292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DT BALANCE</a:t>
            </a:r>
            <a:endParaRPr/>
          </a:p>
        </p:txBody>
      </p:sp>
      <p:sp>
        <p:nvSpPr>
          <p:cNvPr id="325" name="Google Shape;325;p34"/>
          <p:cNvSpPr/>
          <p:nvPr/>
        </p:nvSpPr>
        <p:spPr>
          <a:xfrm>
            <a:off x="6164550" y="35314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FFF2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4"/>
          <p:cNvSpPr txBox="1"/>
          <p:nvPr/>
        </p:nvSpPr>
        <p:spPr>
          <a:xfrm>
            <a:off x="6534750" y="34243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SCK BALANCE</a:t>
            </a:r>
            <a:endParaRPr/>
          </a:p>
        </p:txBody>
      </p:sp>
      <p:sp>
        <p:nvSpPr>
          <p:cNvPr id="327" name="Google Shape;327;p34"/>
          <p:cNvSpPr/>
          <p:nvPr/>
        </p:nvSpPr>
        <p:spPr>
          <a:xfrm>
            <a:off x="6164550" y="39265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00A8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4"/>
          <p:cNvSpPr txBox="1"/>
          <p:nvPr/>
        </p:nvSpPr>
        <p:spPr>
          <a:xfrm>
            <a:off x="6534750" y="38194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SIGNAL DHT22 INT</a:t>
            </a:r>
            <a:endParaRPr/>
          </a:p>
        </p:txBody>
      </p:sp>
      <p:sp>
        <p:nvSpPr>
          <p:cNvPr id="329" name="Google Shape;329;p34"/>
          <p:cNvSpPr/>
          <p:nvPr/>
        </p:nvSpPr>
        <p:spPr>
          <a:xfrm>
            <a:off x="6164550" y="4321675"/>
            <a:ext cx="370200" cy="180900"/>
          </a:xfrm>
          <a:prstGeom prst="roundRect">
            <a:avLst>
              <a:gd fmla="val 16667" name="adj"/>
            </a:avLst>
          </a:prstGeom>
          <a:solidFill>
            <a:srgbClr val="3F48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4"/>
          <p:cNvSpPr txBox="1"/>
          <p:nvPr/>
        </p:nvSpPr>
        <p:spPr>
          <a:xfrm>
            <a:off x="6534750" y="4214575"/>
            <a:ext cx="22794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SIGNAL DHT22 EXT</a:t>
            </a:r>
            <a:endParaRPr/>
          </a:p>
        </p:txBody>
      </p:sp>
      <p:pic>
        <p:nvPicPr>
          <p:cNvPr id="331" name="Google Shape;33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0125" y="691225"/>
            <a:ext cx="2959095" cy="381192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4"/>
          <p:cNvSpPr txBox="1"/>
          <p:nvPr/>
        </p:nvSpPr>
        <p:spPr>
          <a:xfrm rot="-1150399">
            <a:off x="130384" y="1433039"/>
            <a:ext cx="8421971" cy="194439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500">
                <a:solidFill>
                  <a:srgbClr val="FFFFFF"/>
                </a:solidFill>
              </a:rPr>
              <a:t>A RETRAVAILLER</a:t>
            </a:r>
            <a:endParaRPr sz="7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solidFill>
                  <a:schemeClr val="hlink"/>
                </a:solidFill>
                <a:hlinkClick r:id="rId5"/>
              </a:rPr>
              <a:t>Voir DOC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5"/>
          <p:cNvSpPr txBox="1"/>
          <p:nvPr>
            <p:ph type="title"/>
          </p:nvPr>
        </p:nvSpPr>
        <p:spPr>
          <a:xfrm>
            <a:off x="310875" y="215400"/>
            <a:ext cx="56502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PCB</a:t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Grand Hotel"/>
                <a:ea typeface="Grand Hotel"/>
                <a:cs typeface="Grand Hotel"/>
                <a:sym typeface="Grand Hotel"/>
              </a:rPr>
              <a:t>Rendu 3D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rand Hotel"/>
              <a:ea typeface="Grand Hotel"/>
              <a:cs typeface="Grand Hotel"/>
              <a:sym typeface="Grand Hotel"/>
            </a:endParaRPr>
          </a:p>
        </p:txBody>
      </p:sp>
      <p:pic>
        <p:nvPicPr>
          <p:cNvPr id="338" name="Google Shape;33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1800" y="594427"/>
            <a:ext cx="2830100" cy="36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1725" y="594426"/>
            <a:ext cx="2830100" cy="364627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5"/>
          <p:cNvSpPr txBox="1"/>
          <p:nvPr/>
        </p:nvSpPr>
        <p:spPr>
          <a:xfrm rot="-1150399">
            <a:off x="130384" y="1433039"/>
            <a:ext cx="8421971" cy="194439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500">
                <a:solidFill>
                  <a:srgbClr val="FFFFFF"/>
                </a:solidFill>
              </a:rPr>
              <a:t>A RETRAVAILLER</a:t>
            </a:r>
            <a:endParaRPr sz="7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solidFill>
                  <a:schemeClr val="hlink"/>
                </a:solidFill>
                <a:hlinkClick r:id="rId6"/>
              </a:rPr>
              <a:t>Voir DOC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/>
          <p:nvPr>
            <p:ph type="title"/>
          </p:nvPr>
        </p:nvSpPr>
        <p:spPr>
          <a:xfrm>
            <a:off x="318275" y="215400"/>
            <a:ext cx="565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Grand Hotel"/>
                <a:ea typeface="Grand Hotel"/>
                <a:cs typeface="Grand Hotel"/>
                <a:sym typeface="Grand Hotel"/>
              </a:rPr>
              <a:t>Suite du travail à effectuer </a:t>
            </a:r>
            <a:endParaRPr sz="1800"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346" name="Google Shape;346;p36"/>
          <p:cNvSpPr/>
          <p:nvPr/>
        </p:nvSpPr>
        <p:spPr>
          <a:xfrm>
            <a:off x="2805875" y="36319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Ajouter un bouton pour lancer l'étalonnage</a:t>
            </a:r>
            <a:endParaRPr sz="23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47" name="Google Shape;347;p36"/>
          <p:cNvSpPr/>
          <p:nvPr/>
        </p:nvSpPr>
        <p:spPr>
          <a:xfrm>
            <a:off x="3210088" y="13346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Mettre en oeuvre les options</a:t>
            </a:r>
            <a:endParaRPr sz="30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48" name="Google Shape;348;p36"/>
          <p:cNvSpPr/>
          <p:nvPr/>
        </p:nvSpPr>
        <p:spPr>
          <a:xfrm>
            <a:off x="4149750" y="18824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49" name="Google Shape;349;p36"/>
          <p:cNvSpPr/>
          <p:nvPr/>
        </p:nvSpPr>
        <p:spPr>
          <a:xfrm>
            <a:off x="2266950" y="1882400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50" name="Google Shape;35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3400" y="2027575"/>
            <a:ext cx="824975" cy="79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4406938" y="2053063"/>
            <a:ext cx="743500" cy="7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6"/>
          <p:cNvSpPr/>
          <p:nvPr/>
        </p:nvSpPr>
        <p:spPr>
          <a:xfrm>
            <a:off x="6368125" y="28148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Corriger et ajuster</a:t>
            </a:r>
            <a:endParaRPr sz="23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53" name="Google Shape;353;p36"/>
          <p:cNvSpPr/>
          <p:nvPr/>
        </p:nvSpPr>
        <p:spPr>
          <a:xfrm>
            <a:off x="4572000" y="3631975"/>
            <a:ext cx="1257871" cy="1084835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1905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Validation des résultats</a:t>
            </a:r>
            <a:endParaRPr sz="23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7"/>
          <p:cNvSpPr/>
          <p:nvPr/>
        </p:nvSpPr>
        <p:spPr>
          <a:xfrm rot="1689435">
            <a:off x="438039" y="345813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28575">
            <a:solidFill>
              <a:srgbClr val="EED5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EED5B4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59" name="Google Shape;359;p37"/>
          <p:cNvSpPr/>
          <p:nvPr/>
        </p:nvSpPr>
        <p:spPr>
          <a:xfrm rot="1689435">
            <a:off x="-645486" y="349213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0" name="Google Shape;360;p37"/>
          <p:cNvSpPr/>
          <p:nvPr/>
        </p:nvSpPr>
        <p:spPr>
          <a:xfrm rot="1689435">
            <a:off x="-130536" y="254238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1" name="Google Shape;361;p37"/>
          <p:cNvSpPr/>
          <p:nvPr/>
        </p:nvSpPr>
        <p:spPr>
          <a:xfrm rot="1689435">
            <a:off x="1532039" y="3404708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2" name="Google Shape;362;p37"/>
          <p:cNvSpPr/>
          <p:nvPr/>
        </p:nvSpPr>
        <p:spPr>
          <a:xfrm rot="1689435">
            <a:off x="2120739" y="4326758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3" name="Google Shape;363;p37"/>
          <p:cNvSpPr/>
          <p:nvPr/>
        </p:nvSpPr>
        <p:spPr>
          <a:xfrm rot="1689435">
            <a:off x="-88786" y="441943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4" name="Google Shape;364;p37"/>
          <p:cNvSpPr/>
          <p:nvPr/>
        </p:nvSpPr>
        <p:spPr>
          <a:xfrm rot="-9110565">
            <a:off x="8084764" y="50313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28575">
            <a:solidFill>
              <a:srgbClr val="EED5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EED5B4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5" name="Google Shape;365;p37"/>
          <p:cNvSpPr/>
          <p:nvPr/>
        </p:nvSpPr>
        <p:spPr>
          <a:xfrm rot="-9110565">
            <a:off x="9168289" y="46913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6" name="Google Shape;366;p37"/>
          <p:cNvSpPr/>
          <p:nvPr/>
        </p:nvSpPr>
        <p:spPr>
          <a:xfrm rot="-9110565">
            <a:off x="8653339" y="141888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7" name="Google Shape;367;p37"/>
          <p:cNvSpPr/>
          <p:nvPr/>
        </p:nvSpPr>
        <p:spPr>
          <a:xfrm rot="-9110565">
            <a:off x="6990764" y="556558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8" name="Google Shape;368;p37"/>
          <p:cNvSpPr/>
          <p:nvPr/>
        </p:nvSpPr>
        <p:spPr>
          <a:xfrm rot="-9110565">
            <a:off x="6402064" y="-365492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69" name="Google Shape;369;p37"/>
          <p:cNvSpPr/>
          <p:nvPr/>
        </p:nvSpPr>
        <p:spPr>
          <a:xfrm rot="-9110565">
            <a:off x="8611589" y="-458167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8"/>
          <p:cNvSpPr/>
          <p:nvPr/>
        </p:nvSpPr>
        <p:spPr>
          <a:xfrm rot="1689435">
            <a:off x="313839" y="4399958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75" name="Google Shape;375;p38"/>
          <p:cNvSpPr/>
          <p:nvPr/>
        </p:nvSpPr>
        <p:spPr>
          <a:xfrm rot="-7561817">
            <a:off x="7370249" y="-914102"/>
            <a:ext cx="1257832" cy="108488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76" name="Google Shape;376;p38"/>
          <p:cNvSpPr/>
          <p:nvPr/>
        </p:nvSpPr>
        <p:spPr>
          <a:xfrm rot="-7561817">
            <a:off x="7488866" y="162978"/>
            <a:ext cx="1257832" cy="108488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77" name="Google Shape;377;p38"/>
          <p:cNvSpPr/>
          <p:nvPr/>
        </p:nvSpPr>
        <p:spPr>
          <a:xfrm rot="-7561817">
            <a:off x="6506264" y="-270716"/>
            <a:ext cx="1257832" cy="108488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78" name="Google Shape;378;p38"/>
          <p:cNvSpPr/>
          <p:nvPr/>
        </p:nvSpPr>
        <p:spPr>
          <a:xfrm rot="-7561817">
            <a:off x="8488622" y="603695"/>
            <a:ext cx="1257832" cy="108488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79" name="Google Shape;379;p38"/>
          <p:cNvSpPr/>
          <p:nvPr/>
        </p:nvSpPr>
        <p:spPr>
          <a:xfrm rot="-7561817">
            <a:off x="8373475" y="-489398"/>
            <a:ext cx="1257832" cy="108488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80" name="Google Shape;380;p38"/>
          <p:cNvSpPr/>
          <p:nvPr/>
        </p:nvSpPr>
        <p:spPr>
          <a:xfrm rot="1689435">
            <a:off x="-846011" y="2559408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81" name="Google Shape;381;p38"/>
          <p:cNvSpPr/>
          <p:nvPr/>
        </p:nvSpPr>
        <p:spPr>
          <a:xfrm rot="-9110565">
            <a:off x="-246236" y="3472233"/>
            <a:ext cx="1257796" cy="1084881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82" name="Google Shape;382;p38"/>
          <p:cNvSpPr/>
          <p:nvPr/>
        </p:nvSpPr>
        <p:spPr>
          <a:xfrm rot="-7604692">
            <a:off x="5506394" y="-696393"/>
            <a:ext cx="1257729" cy="1084838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83" name="Google Shape;383;p38"/>
          <p:cNvSpPr/>
          <p:nvPr/>
        </p:nvSpPr>
        <p:spPr>
          <a:xfrm rot="-564172">
            <a:off x="804845" y="381500"/>
            <a:ext cx="2403147" cy="205799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00FF00"/>
          </a:solidFill>
          <a:ln cap="flat" cmpd="sng" w="1143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84" name="Google Shape;384;p38"/>
          <p:cNvSpPr/>
          <p:nvPr/>
        </p:nvSpPr>
        <p:spPr>
          <a:xfrm rot="1345653">
            <a:off x="7173204" y="3263058"/>
            <a:ext cx="1651928" cy="1503244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solidFill>
            <a:srgbClr val="00FF00"/>
          </a:solidFill>
          <a:ln cap="flat" cmpd="sng" w="114300">
            <a:solidFill>
              <a:srgbClr val="C079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9"/>
          <p:cNvSpPr/>
          <p:nvPr/>
        </p:nvSpPr>
        <p:spPr>
          <a:xfrm rot="896470">
            <a:off x="927635" y="4472112"/>
            <a:ext cx="1257782" cy="1084854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90" name="Google Shape;390;p39"/>
          <p:cNvSpPr/>
          <p:nvPr/>
        </p:nvSpPr>
        <p:spPr>
          <a:xfrm rot="896470">
            <a:off x="-614449" y="2953439"/>
            <a:ext cx="1257782" cy="1084854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91" name="Google Shape;391;p39"/>
          <p:cNvSpPr/>
          <p:nvPr/>
        </p:nvSpPr>
        <p:spPr>
          <a:xfrm rot="896470">
            <a:off x="163510" y="3700087"/>
            <a:ext cx="1257782" cy="1084854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C9A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9A95E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92" name="Google Shape;392;p39"/>
          <p:cNvSpPr/>
          <p:nvPr/>
        </p:nvSpPr>
        <p:spPr>
          <a:xfrm rot="-9898647">
            <a:off x="-122721" y="4749272"/>
            <a:ext cx="1257812" cy="1097560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38100">
            <a:solidFill>
              <a:srgbClr val="EED5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EED5B4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