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5143500" cx="9144000"/>
  <p:notesSz cx="6858000" cy="9144000"/>
  <p:embeddedFontLst>
    <p:embeddedFont>
      <p:font typeface="Nunito"/>
      <p:regular r:id="rId32"/>
      <p:bold r:id="rId33"/>
      <p:italic r:id="rId34"/>
      <p:boldItalic r:id="rId35"/>
    </p:embeddedFont>
    <p:embeddedFont>
      <p:font typeface="Lato"/>
      <p:regular r:id="rId36"/>
      <p:bold r:id="rId37"/>
      <p:italic r:id="rId38"/>
      <p:boldItalic r:id="rId39"/>
    </p:embeddedFont>
    <p:embeddedFont>
      <p:font typeface="Source Code Pro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73E46306-088D-4279-BC65-BEB37A24CA55}">
  <a:tblStyle styleId="{73E46306-088D-4279-BC65-BEB37A24CA5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ourceCodePro-regular.fntdata"/><Relationship Id="rId20" Type="http://schemas.openxmlformats.org/officeDocument/2006/relationships/slide" Target="slides/slide14.xml"/><Relationship Id="rId42" Type="http://schemas.openxmlformats.org/officeDocument/2006/relationships/font" Target="fonts/SourceCodePro-italic.fntdata"/><Relationship Id="rId41" Type="http://schemas.openxmlformats.org/officeDocument/2006/relationships/font" Target="fonts/SourceCodePro-bold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43" Type="http://schemas.openxmlformats.org/officeDocument/2006/relationships/font" Target="fonts/SourceCodePro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Nunito-bold.fntdata"/><Relationship Id="rId10" Type="http://schemas.openxmlformats.org/officeDocument/2006/relationships/slide" Target="slides/slide4.xml"/><Relationship Id="rId32" Type="http://schemas.openxmlformats.org/officeDocument/2006/relationships/font" Target="fonts/Nunito-regular.fntdata"/><Relationship Id="rId13" Type="http://schemas.openxmlformats.org/officeDocument/2006/relationships/slide" Target="slides/slide7.xml"/><Relationship Id="rId35" Type="http://schemas.openxmlformats.org/officeDocument/2006/relationships/font" Target="fonts/Nunito-boldItalic.fntdata"/><Relationship Id="rId12" Type="http://schemas.openxmlformats.org/officeDocument/2006/relationships/slide" Target="slides/slide6.xml"/><Relationship Id="rId34" Type="http://schemas.openxmlformats.org/officeDocument/2006/relationships/font" Target="fonts/Nunito-italic.fntdata"/><Relationship Id="rId15" Type="http://schemas.openxmlformats.org/officeDocument/2006/relationships/slide" Target="slides/slide9.xml"/><Relationship Id="rId37" Type="http://schemas.openxmlformats.org/officeDocument/2006/relationships/font" Target="fonts/Lato-bold.fntdata"/><Relationship Id="rId14" Type="http://schemas.openxmlformats.org/officeDocument/2006/relationships/slide" Target="slides/slide8.xml"/><Relationship Id="rId36" Type="http://schemas.openxmlformats.org/officeDocument/2006/relationships/font" Target="fonts/Lato-regular.fntdata"/><Relationship Id="rId17" Type="http://schemas.openxmlformats.org/officeDocument/2006/relationships/slide" Target="slides/slide11.xml"/><Relationship Id="rId39" Type="http://schemas.openxmlformats.org/officeDocument/2006/relationships/font" Target="fonts/Lato-boldItalic.fntdata"/><Relationship Id="rId16" Type="http://schemas.openxmlformats.org/officeDocument/2006/relationships/slide" Target="slides/slide10.xml"/><Relationship Id="rId38" Type="http://schemas.openxmlformats.org/officeDocument/2006/relationships/font" Target="fonts/Lato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72894ad34a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72894ad34a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72894ad34a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72894ad34a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2894ad34a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72894ad34a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72894ad34a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72894ad34a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728b9a0e6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728b9a0e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72894ad34a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72894ad34a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72a406fc1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72a406fc1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72894ad34a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72894ad34a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72894ad34a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72894ad34a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72894ad34a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72894ad34a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72a7b7444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72a7b744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72894ad34a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72894ad34a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72894ad34a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72894ad34a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72894ad34a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72894ad34a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729ef1fea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729ef1fea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72894ad34a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72894ad34a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894ad34a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894ad34a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72894ad34a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72894ad34a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2894ad34a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72894ad34a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2894ad34a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2894ad34a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72894ad34a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72894ad34a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72894ad34a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72894ad34a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72894ad34a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72894ad34a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802624c94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802624c94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3.png"/><Relationship Id="rId6" Type="http://schemas.openxmlformats.org/officeDocument/2006/relationships/image" Target="../media/image28.png"/><Relationship Id="rId7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Relationship Id="rId4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18.png"/><Relationship Id="rId7" Type="http://schemas.openxmlformats.org/officeDocument/2006/relationships/image" Target="../media/image2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Relationship Id="rId4" Type="http://schemas.openxmlformats.org/officeDocument/2006/relationships/image" Target="../media/image27.png"/><Relationship Id="rId5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2063250" y="105450"/>
            <a:ext cx="5017500" cy="157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Projet e-stock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6649600" y="4248700"/>
            <a:ext cx="21606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LEGGER Pierre-Antoine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BTS SN IR 2020</a:t>
            </a:r>
            <a:endParaRPr/>
          </a:p>
        </p:txBody>
      </p:sp>
      <p:pic>
        <p:nvPicPr>
          <p:cNvPr id="130" name="Google Shape;130;p13"/>
          <p:cNvPicPr preferRelativeResize="0"/>
          <p:nvPr/>
        </p:nvPicPr>
        <p:blipFill rotWithShape="1">
          <a:blip r:embed="rId3">
            <a:alphaModFix/>
          </a:blip>
          <a:srcRect b="0" l="0" r="33155" t="0"/>
          <a:stretch/>
        </p:blipFill>
        <p:spPr>
          <a:xfrm>
            <a:off x="3491700" y="1220725"/>
            <a:ext cx="2160600" cy="3232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4"/>
          <p:cNvSpPr txBox="1"/>
          <p:nvPr>
            <p:ph type="title"/>
          </p:nvPr>
        </p:nvSpPr>
        <p:spPr>
          <a:xfrm>
            <a:off x="494625" y="3831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Sommaire</a:t>
            </a:r>
            <a:endParaRPr/>
          </a:p>
        </p:txBody>
      </p:sp>
      <p:sp>
        <p:nvSpPr>
          <p:cNvPr id="136" name="Google Shape;136;p14"/>
          <p:cNvSpPr txBox="1"/>
          <p:nvPr>
            <p:ph idx="1" type="body"/>
          </p:nvPr>
        </p:nvSpPr>
        <p:spPr>
          <a:xfrm>
            <a:off x="1268450" y="986250"/>
            <a:ext cx="7038900" cy="394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Présentation du projet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Expression du besoin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Synoptique du système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Liaison série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Les fonctionnalités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Partie p</a:t>
            </a:r>
            <a:r>
              <a:rPr lang="fr" sz="1400"/>
              <a:t>ersonnelle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Répartition des tâches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Organisation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Outils de développement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Le lecteur de badge RFID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Protocole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IHM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Diagramme de classes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Scénarios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 sz="1400"/>
              <a:t>Tests unitaires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 txBox="1"/>
          <p:nvPr>
            <p:ph type="title"/>
          </p:nvPr>
        </p:nvSpPr>
        <p:spPr>
          <a:xfrm>
            <a:off x="819150" y="3122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du projet</a:t>
            </a:r>
            <a:endParaRPr/>
          </a:p>
        </p:txBody>
      </p:sp>
      <p:sp>
        <p:nvSpPr>
          <p:cNvPr id="142" name="Google Shape;142;p15"/>
          <p:cNvSpPr txBox="1"/>
          <p:nvPr>
            <p:ph idx="1" type="body"/>
          </p:nvPr>
        </p:nvSpPr>
        <p:spPr>
          <a:xfrm>
            <a:off x="1297500" y="1110350"/>
            <a:ext cx="5181600" cy="32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Une armoire pourra contenir au maximum :</a:t>
            </a:r>
            <a:endParaRPr sz="1800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8 casiers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Un écran tactile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Un lecteur RFID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Un lecteur code-barre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 sz="1800"/>
              <a:t>Par casier :</a:t>
            </a:r>
            <a:endParaRPr sz="1800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Un système d’ouverture/fermeture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Une balance</a:t>
            </a:r>
            <a:endParaRPr sz="1800"/>
          </a:p>
        </p:txBody>
      </p:sp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 b="40772" l="870" r="27803" t="990"/>
          <a:stretch/>
        </p:blipFill>
        <p:spPr>
          <a:xfrm>
            <a:off x="4482875" y="1802476"/>
            <a:ext cx="1864275" cy="10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 rotWithShape="1">
          <a:blip r:embed="rId4">
            <a:alphaModFix/>
          </a:blip>
          <a:srcRect b="0" l="0" r="33155" t="0"/>
          <a:stretch/>
        </p:blipFill>
        <p:spPr>
          <a:xfrm>
            <a:off x="6539700" y="1144525"/>
            <a:ext cx="2160600" cy="3232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 txBox="1"/>
          <p:nvPr>
            <p:ph type="title"/>
          </p:nvPr>
        </p:nvSpPr>
        <p:spPr>
          <a:xfrm>
            <a:off x="819150" y="3122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Expression du besoin</a:t>
            </a:r>
            <a:endParaRPr/>
          </a:p>
        </p:txBody>
      </p:sp>
      <p:sp>
        <p:nvSpPr>
          <p:cNvPr id="150" name="Google Shape;150;p16"/>
          <p:cNvSpPr txBox="1"/>
          <p:nvPr>
            <p:ph idx="1" type="body"/>
          </p:nvPr>
        </p:nvSpPr>
        <p:spPr>
          <a:xfrm>
            <a:off x="819150" y="1152525"/>
            <a:ext cx="78660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L’armoire communicante doit pouvoir :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rendre accessible le matériel dans un espace sécurisé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faciliter un inventaire des stocks avant de passer une commande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assurer un suivi des activités (Qui a effectué l'activité ? Quand ? )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rendre plus autonome et de responsabiliser un groupe d'élève lors d’une activité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se libérer de la gestion et du rangemen</a:t>
            </a:r>
            <a:r>
              <a:rPr lang="fr" sz="1800"/>
              <a:t>t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7"/>
          <p:cNvSpPr txBox="1"/>
          <p:nvPr>
            <p:ph type="title"/>
          </p:nvPr>
        </p:nvSpPr>
        <p:spPr>
          <a:xfrm>
            <a:off x="358025" y="3892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Synoptique du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système</a:t>
            </a:r>
            <a:endParaRPr/>
          </a:p>
        </p:txBody>
      </p:sp>
      <p:pic>
        <p:nvPicPr>
          <p:cNvPr id="156" name="Google Shape;15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5675" y="343588"/>
            <a:ext cx="3794100" cy="445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8"/>
          <p:cNvSpPr txBox="1"/>
          <p:nvPr>
            <p:ph type="title"/>
          </p:nvPr>
        </p:nvSpPr>
        <p:spPr>
          <a:xfrm>
            <a:off x="352375" y="3704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Liaison série</a:t>
            </a:r>
            <a:endParaRPr/>
          </a:p>
        </p:txBody>
      </p:sp>
      <p:graphicFrame>
        <p:nvGraphicFramePr>
          <p:cNvPr id="162" name="Google Shape;162;p18"/>
          <p:cNvGraphicFramePr/>
          <p:nvPr/>
        </p:nvGraphicFramePr>
        <p:xfrm>
          <a:off x="456175" y="1133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{73E46306-088D-4279-BC65-BEB37A24CA55}</a:tableStyleId>
              </a:tblPr>
              <a:tblGrid>
                <a:gridCol w="1184300"/>
                <a:gridCol w="1184300"/>
                <a:gridCol w="1184300"/>
                <a:gridCol w="1184300"/>
              </a:tblGrid>
              <a:tr h="327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Liaison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rgbClr val="6AA84F"/>
                          </a:solidFill>
                        </a:rPr>
                        <a:t>RS232</a:t>
                      </a:r>
                      <a:endParaRPr sz="1200">
                        <a:solidFill>
                          <a:srgbClr val="6AA84F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RS422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RS485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7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Distance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15m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1200m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1200m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7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Débit max.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19200 Bauds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10 MBds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10 MBds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1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Nombre récepteurs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1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1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32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1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Nombre </a:t>
                      </a:r>
                      <a:r>
                        <a:rPr lang="fr" sz="1200">
                          <a:solidFill>
                            <a:schemeClr val="dk2"/>
                          </a:solidFill>
                        </a:rPr>
                        <a:t>d'émetteur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1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10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2"/>
                          </a:solidFill>
                        </a:rPr>
                        <a:t>32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63" name="Google Shape;16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8950" y="3093975"/>
            <a:ext cx="4912778" cy="174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9"/>
          <p:cNvSpPr txBox="1"/>
          <p:nvPr>
            <p:ph type="title"/>
          </p:nvPr>
        </p:nvSpPr>
        <p:spPr>
          <a:xfrm>
            <a:off x="339000" y="3523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Diagramme des cas d’utilisation</a:t>
            </a:r>
            <a:endParaRPr/>
          </a:p>
        </p:txBody>
      </p:sp>
      <p:pic>
        <p:nvPicPr>
          <p:cNvPr id="169" name="Google Shape;16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4900" y="881025"/>
            <a:ext cx="5932900" cy="405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" name="Google Shape;174;p20"/>
          <p:cNvGraphicFramePr/>
          <p:nvPr/>
        </p:nvGraphicFramePr>
        <p:xfrm>
          <a:off x="660938" y="115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{73E46306-088D-4279-BC65-BEB37A24CA55}</a:tableStyleId>
              </a:tblPr>
              <a:tblGrid>
                <a:gridCol w="2635625"/>
                <a:gridCol w="2635625"/>
                <a:gridCol w="2635625"/>
              </a:tblGrid>
              <a:tr h="418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Tâches à réaliser</a:t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Priorité</a:t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Itération</a:t>
                      </a:r>
                      <a:endParaRPr b="1"/>
                    </a:p>
                  </a:txBody>
                  <a:tcPr marT="63500" marB="63500" marR="63500" marL="63500"/>
                </a:tc>
              </a:tr>
              <a:tr h="418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FF0000"/>
                          </a:solidFill>
                        </a:rPr>
                        <a:t>Authentification par badge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FF0000"/>
                          </a:solidFill>
                        </a:rPr>
                        <a:t>haute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FF0000"/>
                          </a:solidFill>
                        </a:rPr>
                        <a:t>1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</a:tr>
              <a:tr h="658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FF0000"/>
                          </a:solidFill>
                        </a:rPr>
                        <a:t>Authentification par identifiant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FF0000"/>
                          </a:solidFill>
                        </a:rPr>
                        <a:t>haute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FF0000"/>
                          </a:solidFill>
                        </a:rPr>
                        <a:t>1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</a:tr>
              <a:tr h="418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FF0000"/>
                          </a:solidFill>
                        </a:rPr>
                        <a:t>Rechercher un article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FF0000"/>
                          </a:solidFill>
                        </a:rPr>
                        <a:t>haute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FF0000"/>
                          </a:solidFill>
                        </a:rPr>
                        <a:t>2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</a:tr>
              <a:tr h="418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38761D"/>
                          </a:solidFill>
                        </a:rPr>
                        <a:t>Consulter les stocks</a:t>
                      </a:r>
                      <a:endParaRPr b="1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38761D"/>
                          </a:solidFill>
                        </a:rPr>
                        <a:t>moyenne</a:t>
                      </a:r>
                      <a:endParaRPr b="1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38761D"/>
                          </a:solidFill>
                        </a:rPr>
                        <a:t>2</a:t>
                      </a:r>
                      <a:endParaRPr b="1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/>
                </a:tc>
              </a:tr>
              <a:tr h="658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1155CC"/>
                          </a:solidFill>
                        </a:rPr>
                        <a:t>Commander l’ouverture des casiers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1155CC"/>
                          </a:solidFill>
                        </a:rPr>
                        <a:t>moyenne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1155CC"/>
                          </a:solidFill>
                        </a:rPr>
                        <a:t>3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/>
                </a:tc>
              </a:tr>
              <a:tr h="418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1155CC"/>
                          </a:solidFill>
                        </a:rPr>
                        <a:t>Afficher l’état des casiers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1155CC"/>
                          </a:solidFill>
                        </a:rPr>
                        <a:t>moyenne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1155CC"/>
                          </a:solidFill>
                        </a:rPr>
                        <a:t>3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175" name="Google Shape;175;p20"/>
          <p:cNvSpPr txBox="1"/>
          <p:nvPr>
            <p:ph type="title"/>
          </p:nvPr>
        </p:nvSpPr>
        <p:spPr>
          <a:xfrm>
            <a:off x="409650" y="2763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Répartitions des tâches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1"/>
          <p:cNvSpPr txBox="1"/>
          <p:nvPr>
            <p:ph type="title"/>
          </p:nvPr>
        </p:nvSpPr>
        <p:spPr>
          <a:xfrm>
            <a:off x="562625" y="3935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Organisation</a:t>
            </a:r>
            <a:endParaRPr/>
          </a:p>
        </p:txBody>
      </p:sp>
      <p:pic>
        <p:nvPicPr>
          <p:cNvPr id="181" name="Google Shape;18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5488" y="289688"/>
            <a:ext cx="1122225" cy="112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1"/>
          <p:cNvPicPr preferRelativeResize="0"/>
          <p:nvPr/>
        </p:nvPicPr>
        <p:blipFill rotWithShape="1">
          <a:blip r:embed="rId4">
            <a:alphaModFix/>
          </a:blip>
          <a:srcRect b="15299" l="16680" r="16331" t="17717"/>
          <a:stretch/>
        </p:blipFill>
        <p:spPr>
          <a:xfrm>
            <a:off x="5839875" y="289700"/>
            <a:ext cx="1162199" cy="11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83900" y="374562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2625" y="1144475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1"/>
          <p:cNvPicPr preferRelativeResize="0"/>
          <p:nvPr/>
        </p:nvPicPr>
        <p:blipFill rotWithShape="1">
          <a:blip r:embed="rId7">
            <a:alphaModFix/>
          </a:blip>
          <a:srcRect b="0" l="0" r="0" t="9288"/>
          <a:stretch/>
        </p:blipFill>
        <p:spPr>
          <a:xfrm>
            <a:off x="126325" y="2096975"/>
            <a:ext cx="8811424" cy="2774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6" name="Google Shape;186;p21"/>
          <p:cNvCxnSpPr>
            <a:stCxn id="187" idx="2"/>
          </p:cNvCxnSpPr>
          <p:nvPr/>
        </p:nvCxnSpPr>
        <p:spPr>
          <a:xfrm flipH="1">
            <a:off x="2743200" y="2018900"/>
            <a:ext cx="6600" cy="2900400"/>
          </a:xfrm>
          <a:prstGeom prst="straightConnector1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188" name="Google Shape;188;p21"/>
          <p:cNvCxnSpPr>
            <a:stCxn id="189" idx="2"/>
          </p:cNvCxnSpPr>
          <p:nvPr/>
        </p:nvCxnSpPr>
        <p:spPr>
          <a:xfrm flipH="1">
            <a:off x="4887050" y="2037950"/>
            <a:ext cx="6600" cy="29808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diamond"/>
            <a:tailEnd len="med" w="med" type="none"/>
          </a:ln>
        </p:spPr>
      </p:cxnSp>
      <p:cxnSp>
        <p:nvCxnSpPr>
          <p:cNvPr id="190" name="Google Shape;190;p21"/>
          <p:cNvCxnSpPr>
            <a:stCxn id="191" idx="2"/>
          </p:cNvCxnSpPr>
          <p:nvPr/>
        </p:nvCxnSpPr>
        <p:spPr>
          <a:xfrm flipH="1">
            <a:off x="8481650" y="1980425"/>
            <a:ext cx="6600" cy="28911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192" name="Google Shape;192;p21"/>
          <p:cNvCxnSpPr>
            <a:stCxn id="193" idx="2"/>
          </p:cNvCxnSpPr>
          <p:nvPr/>
        </p:nvCxnSpPr>
        <p:spPr>
          <a:xfrm flipH="1">
            <a:off x="7288825" y="1995513"/>
            <a:ext cx="6600" cy="29238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diamond"/>
            <a:tailEnd len="med" w="med" type="none"/>
          </a:ln>
        </p:spPr>
      </p:cxnSp>
      <p:sp>
        <p:nvSpPr>
          <p:cNvPr id="187" name="Google Shape;187;p21"/>
          <p:cNvSpPr txBox="1"/>
          <p:nvPr/>
        </p:nvSpPr>
        <p:spPr>
          <a:xfrm>
            <a:off x="2070600" y="1451900"/>
            <a:ext cx="13584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Calibri"/>
                <a:ea typeface="Calibri"/>
                <a:cs typeface="Calibri"/>
                <a:sym typeface="Calibri"/>
              </a:rPr>
              <a:t>Début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1"/>
          <p:cNvSpPr txBox="1"/>
          <p:nvPr/>
        </p:nvSpPr>
        <p:spPr>
          <a:xfrm>
            <a:off x="4214450" y="1470950"/>
            <a:ext cx="13584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Calibri"/>
                <a:ea typeface="Calibri"/>
                <a:cs typeface="Calibri"/>
                <a:sym typeface="Calibri"/>
              </a:rPr>
              <a:t>Revue 2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1"/>
          <p:cNvSpPr txBox="1"/>
          <p:nvPr/>
        </p:nvSpPr>
        <p:spPr>
          <a:xfrm>
            <a:off x="6616225" y="1428513"/>
            <a:ext cx="13584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Calibri"/>
                <a:ea typeface="Calibri"/>
                <a:cs typeface="Calibri"/>
                <a:sym typeface="Calibri"/>
              </a:rPr>
              <a:t>Revue 3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1"/>
          <p:cNvSpPr txBox="1"/>
          <p:nvPr/>
        </p:nvSpPr>
        <p:spPr>
          <a:xfrm>
            <a:off x="7809050" y="1413425"/>
            <a:ext cx="13584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Calibri"/>
                <a:ea typeface="Calibri"/>
                <a:cs typeface="Calibri"/>
                <a:sym typeface="Calibri"/>
              </a:rPr>
              <a:t>Fin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 txBox="1"/>
          <p:nvPr>
            <p:ph type="title"/>
          </p:nvPr>
        </p:nvSpPr>
        <p:spPr>
          <a:xfrm>
            <a:off x="336600" y="37862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Outils de développement</a:t>
            </a:r>
            <a:endParaRPr/>
          </a:p>
        </p:txBody>
      </p:sp>
      <p:graphicFrame>
        <p:nvGraphicFramePr>
          <p:cNvPr id="199" name="Google Shape;199;p22"/>
          <p:cNvGraphicFramePr/>
          <p:nvPr/>
        </p:nvGraphicFramePr>
        <p:xfrm>
          <a:off x="295175" y="1656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{73E46306-088D-4279-BC65-BEB37A24CA55}</a:tableStyleId>
              </a:tblPr>
              <a:tblGrid>
                <a:gridCol w="2080250"/>
                <a:gridCol w="2080250"/>
              </a:tblGrid>
              <a:tr h="305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Désignation</a:t>
                      </a:r>
                      <a:endParaRPr b="1"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Caractéristiques</a:t>
                      </a:r>
                      <a:endParaRPr b="1"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86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Système de gestion de base de données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MariaDB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Atelier de génie logiciel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Bouml V7.9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Logiciel de gestion de version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subversion (RiouxSVN)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Générateurs de documentation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Doxygen version 1.8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Environnement de développement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Qt Creator et Qt Designer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API GUI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Qt 5.11.2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00" name="Google Shape;200;p22"/>
          <p:cNvGraphicFramePr/>
          <p:nvPr/>
        </p:nvGraphicFramePr>
        <p:xfrm>
          <a:off x="4696550" y="120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{73E46306-088D-4279-BC65-BEB37A24CA55}</a:tableStyleId>
              </a:tblPr>
              <a:tblGrid>
                <a:gridCol w="2057400"/>
                <a:gridCol w="2057400"/>
              </a:tblGrid>
              <a:tr h="3682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Désignation</a:t>
                      </a:r>
                      <a:endParaRPr b="1"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Caractéristiques</a:t>
                      </a:r>
                      <a:endParaRPr b="1"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82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Raspberry PI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Raspberry PI 3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9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Écran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Écran tactile 7”  800x480  relié à la Raspberry PI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9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Système d’exploitation de la Raspberry PI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GNU/Linux Raspbian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01" name="Google Shape;201;p22"/>
          <p:cNvGraphicFramePr/>
          <p:nvPr/>
        </p:nvGraphicFramePr>
        <p:xfrm>
          <a:off x="4696525" y="3625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{73E46306-088D-4279-BC65-BEB37A24CA55}</a:tableStyleId>
              </a:tblPr>
              <a:tblGrid>
                <a:gridCol w="2057400"/>
                <a:gridCol w="2057400"/>
              </a:tblGrid>
              <a:tr h="314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Désignation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Caractéristiques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Lecteur RFID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OMNIKEY 5427 CK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Clavier virtuelle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“QWERTY”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Prise en charge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Haute et basse fréquence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2" name="Google Shape;202;p22"/>
          <p:cNvSpPr txBox="1"/>
          <p:nvPr/>
        </p:nvSpPr>
        <p:spPr>
          <a:xfrm>
            <a:off x="330025" y="1201775"/>
            <a:ext cx="2045400" cy="3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Les outils logiciels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3" name="Google Shape;203;p22"/>
          <p:cNvSpPr txBox="1"/>
          <p:nvPr/>
        </p:nvSpPr>
        <p:spPr>
          <a:xfrm>
            <a:off x="4696550" y="809075"/>
            <a:ext cx="2045400" cy="3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La Raspberry Pi 3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4" name="Google Shape;204;p22"/>
          <p:cNvSpPr txBox="1"/>
          <p:nvPr/>
        </p:nvSpPr>
        <p:spPr>
          <a:xfrm>
            <a:off x="4696525" y="3174850"/>
            <a:ext cx="2045400" cy="3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Le lecteur RFID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 txBox="1"/>
          <p:nvPr>
            <p:ph type="title"/>
          </p:nvPr>
        </p:nvSpPr>
        <p:spPr>
          <a:xfrm>
            <a:off x="819150" y="3122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lecteur de badge RFID</a:t>
            </a:r>
            <a:endParaRPr/>
          </a:p>
        </p:txBody>
      </p:sp>
      <p:sp>
        <p:nvSpPr>
          <p:cNvPr id="210" name="Google Shape;210;p23"/>
          <p:cNvSpPr txBox="1"/>
          <p:nvPr/>
        </p:nvSpPr>
        <p:spPr>
          <a:xfrm>
            <a:off x="6314500" y="1239500"/>
            <a:ext cx="14139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2"/>
                </a:solidFill>
              </a:rPr>
              <a:t>Trame lue : </a:t>
            </a:r>
            <a:endParaRPr b="1"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498" y="1647873"/>
            <a:ext cx="1910650" cy="1847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1900" y="1232825"/>
            <a:ext cx="3530850" cy="35308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3"/>
          <p:cNvSpPr txBox="1"/>
          <p:nvPr/>
        </p:nvSpPr>
        <p:spPr>
          <a:xfrm>
            <a:off x="5468825" y="2088175"/>
            <a:ext cx="3067500" cy="5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RFIDM</a:t>
            </a:r>
            <a:r>
              <a:rPr b="1" lang="fr" sz="24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àBDD'èCD</a:t>
            </a:r>
            <a:endParaRPr b="1" sz="24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4" name="Google Shape;214;p23"/>
          <p:cNvSpPr txBox="1"/>
          <p:nvPr/>
        </p:nvSpPr>
        <p:spPr>
          <a:xfrm>
            <a:off x="5443100" y="3404325"/>
            <a:ext cx="30675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RFID:</a:t>
            </a:r>
            <a:r>
              <a:rPr b="1" lang="fr" sz="24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0BDD42CD</a:t>
            </a:r>
            <a:endParaRPr>
              <a:solidFill>
                <a:srgbClr val="0000FF"/>
              </a:solidFill>
            </a:endParaRPr>
          </a:p>
        </p:txBody>
      </p:sp>
      <p:cxnSp>
        <p:nvCxnSpPr>
          <p:cNvPr id="215" name="Google Shape;215;p23"/>
          <p:cNvCxnSpPr>
            <a:endCxn id="210" idx="1"/>
          </p:cNvCxnSpPr>
          <p:nvPr/>
        </p:nvCxnSpPr>
        <p:spPr>
          <a:xfrm flipH="1" rot="10800000">
            <a:off x="5275300" y="1481750"/>
            <a:ext cx="1039200" cy="8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16" name="Google Shape;216;p23"/>
          <p:cNvSpPr/>
          <p:nvPr/>
        </p:nvSpPr>
        <p:spPr>
          <a:xfrm rot="-5400000">
            <a:off x="6848900" y="932325"/>
            <a:ext cx="250500" cy="23001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3"/>
          <p:cNvSpPr/>
          <p:nvPr/>
        </p:nvSpPr>
        <p:spPr>
          <a:xfrm flipH="1" rot="-5400000">
            <a:off x="7299875" y="1999875"/>
            <a:ext cx="250500" cy="13980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3"/>
          <p:cNvSpPr txBox="1"/>
          <p:nvPr/>
        </p:nvSpPr>
        <p:spPr>
          <a:xfrm>
            <a:off x="6899825" y="2824125"/>
            <a:ext cx="1039200" cy="5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UID</a:t>
            </a:r>
            <a:endParaRPr b="1" sz="24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482500" y="2563650"/>
            <a:ext cx="12849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FF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0BDD42CD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6393800" y="1527475"/>
            <a:ext cx="11607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Calibri"/>
                <a:ea typeface="Calibri"/>
                <a:cs typeface="Calibri"/>
                <a:sym typeface="Calibri"/>
              </a:rPr>
              <a:t>QWERTY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3250" y="1279300"/>
            <a:ext cx="4919250" cy="327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4"/>
          <p:cNvSpPr txBox="1"/>
          <p:nvPr>
            <p:ph type="title"/>
          </p:nvPr>
        </p:nvSpPr>
        <p:spPr>
          <a:xfrm>
            <a:off x="377375" y="37882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</a:t>
            </a:r>
            <a:endParaRPr/>
          </a:p>
        </p:txBody>
      </p:sp>
      <p:sp>
        <p:nvSpPr>
          <p:cNvPr id="227" name="Google Shape;227;p24"/>
          <p:cNvSpPr txBox="1"/>
          <p:nvPr>
            <p:ph idx="1" type="body"/>
          </p:nvPr>
        </p:nvSpPr>
        <p:spPr>
          <a:xfrm>
            <a:off x="435700" y="957125"/>
            <a:ext cx="7505700" cy="36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Trame de requête Raspberry Pi → SE : 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179999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latin typeface="Source Code Pro"/>
                <a:ea typeface="Source Code Pro"/>
                <a:cs typeface="Source Code Pro"/>
                <a:sym typeface="Source Code Pro"/>
              </a:rPr>
              <a:t>CASIERS;requete;n_casier;\r\n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179999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latin typeface="Source Code Pro"/>
                <a:ea typeface="Source Code Pro"/>
                <a:cs typeface="Source Code Pro"/>
                <a:sym typeface="Source Code Pro"/>
              </a:rPr>
              <a:t>n_casier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⇒ </a:t>
            </a:r>
            <a:r>
              <a:rPr lang="fr" sz="14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à </a:t>
            </a:r>
            <a:r>
              <a:rPr lang="fr" sz="14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fr" sz="1400"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= </a:t>
            </a:r>
            <a:r>
              <a:rPr i="1" lang="fr" sz="1400">
                <a:latin typeface="Arial"/>
                <a:ea typeface="Arial"/>
                <a:cs typeface="Arial"/>
                <a:sym typeface="Arial"/>
              </a:rPr>
              <a:t>broadcast</a:t>
            </a:r>
            <a:endParaRPr i="1"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179999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latin typeface="Source Code Pro"/>
                <a:ea typeface="Source Code Pro"/>
                <a:cs typeface="Source Code Pro"/>
                <a:sym typeface="Source Code Pro"/>
              </a:rPr>
              <a:t>requete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  ⇒ </a:t>
            </a:r>
            <a:r>
              <a:rPr lang="fr" sz="14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pour une commande 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d’ouverture de casier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	       </a:t>
            </a:r>
            <a:r>
              <a:rPr lang="fr" sz="14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pour une demande d’état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Trame de réponse SE → Raspberry Pi :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179999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latin typeface="Source Code Pro"/>
                <a:ea typeface="Source Code Pro"/>
                <a:cs typeface="Source Code Pro"/>
                <a:sym typeface="Source Code Pro"/>
              </a:rPr>
              <a:t>CASIERS;reponse;n_casier;donnée;\r\n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179999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latin typeface="Source Code Pro"/>
                <a:ea typeface="Source Code Pro"/>
                <a:cs typeface="Source Code Pro"/>
                <a:sym typeface="Source Code Pro"/>
              </a:rPr>
              <a:t>n_casier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	⇒	</a:t>
            </a:r>
            <a:r>
              <a:rPr lang="fr" sz="14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à </a:t>
            </a:r>
            <a:r>
              <a:rPr lang="fr" sz="14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 txBox="1"/>
          <p:nvPr>
            <p:ph type="title"/>
          </p:nvPr>
        </p:nvSpPr>
        <p:spPr>
          <a:xfrm>
            <a:off x="372300" y="3797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IHM Authentification par badge</a:t>
            </a:r>
            <a:endParaRPr/>
          </a:p>
        </p:txBody>
      </p:sp>
      <p:pic>
        <p:nvPicPr>
          <p:cNvPr id="233" name="Google Shape;2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1700" y="1334350"/>
            <a:ext cx="5840584" cy="350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6"/>
          <p:cNvSpPr txBox="1"/>
          <p:nvPr>
            <p:ph type="title"/>
          </p:nvPr>
        </p:nvSpPr>
        <p:spPr>
          <a:xfrm>
            <a:off x="353300" y="4035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IHM Authentification par identifiant</a:t>
            </a:r>
            <a:endParaRPr/>
          </a:p>
        </p:txBody>
      </p:sp>
      <p:pic>
        <p:nvPicPr>
          <p:cNvPr id="239" name="Google Shape;23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1500" y="1358100"/>
            <a:ext cx="5801000" cy="348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7"/>
          <p:cNvSpPr txBox="1"/>
          <p:nvPr>
            <p:ph type="title"/>
          </p:nvPr>
        </p:nvSpPr>
        <p:spPr>
          <a:xfrm>
            <a:off x="381800" y="42252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IHM Consulter le stock</a:t>
            </a:r>
            <a:endParaRPr/>
          </a:p>
        </p:txBody>
      </p:sp>
      <p:pic>
        <p:nvPicPr>
          <p:cNvPr id="245" name="Google Shape;24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7350" y="1377125"/>
            <a:ext cx="5769292" cy="346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8425" y="204425"/>
            <a:ext cx="4747226" cy="4738376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8"/>
          <p:cNvSpPr txBox="1"/>
          <p:nvPr>
            <p:ph type="title"/>
          </p:nvPr>
        </p:nvSpPr>
        <p:spPr>
          <a:xfrm>
            <a:off x="172375" y="1178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Diagramme 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classes</a:t>
            </a:r>
            <a:endParaRPr/>
          </a:p>
        </p:txBody>
      </p:sp>
      <p:pic>
        <p:nvPicPr>
          <p:cNvPr id="252" name="Google Shape;25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1150" y="1082675"/>
            <a:ext cx="3305196" cy="353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31900" y="1301050"/>
            <a:ext cx="4080176" cy="288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86788" y="1430863"/>
            <a:ext cx="3473925" cy="26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45138" y="1349325"/>
            <a:ext cx="3957245" cy="279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"/>
          <p:cNvSpPr txBox="1"/>
          <p:nvPr>
            <p:ph type="title"/>
          </p:nvPr>
        </p:nvSpPr>
        <p:spPr>
          <a:xfrm>
            <a:off x="295725" y="2192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Scénario Authentification</a:t>
            </a:r>
            <a:endParaRPr/>
          </a:p>
        </p:txBody>
      </p:sp>
      <p:pic>
        <p:nvPicPr>
          <p:cNvPr id="261" name="Google Shape;26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6850" y="1109225"/>
            <a:ext cx="6110312" cy="366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"/>
          <p:cNvSpPr txBox="1"/>
          <p:nvPr>
            <p:ph type="title"/>
          </p:nvPr>
        </p:nvSpPr>
        <p:spPr>
          <a:xfrm>
            <a:off x="247700" y="1357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Scénario Authentification par badge</a:t>
            </a:r>
            <a:endParaRPr/>
          </a:p>
        </p:txBody>
      </p:sp>
      <p:pic>
        <p:nvPicPr>
          <p:cNvPr id="267" name="Google Shape;26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2650" y="678350"/>
            <a:ext cx="6423975" cy="42672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68" name="Google Shape;26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0800" y="1353050"/>
            <a:ext cx="4802402" cy="2917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2280" y="0"/>
            <a:ext cx="339944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1"/>
          <p:cNvSpPr txBox="1"/>
          <p:nvPr>
            <p:ph type="title"/>
          </p:nvPr>
        </p:nvSpPr>
        <p:spPr>
          <a:xfrm>
            <a:off x="236600" y="1645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/>
              <a:t>Scénario Authentification par identifiant</a:t>
            </a:r>
            <a:endParaRPr sz="2800"/>
          </a:p>
        </p:txBody>
      </p:sp>
      <p:pic>
        <p:nvPicPr>
          <p:cNvPr id="275" name="Google Shape;27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7738" y="732325"/>
            <a:ext cx="6888523" cy="417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2"/>
          <p:cNvSpPr txBox="1"/>
          <p:nvPr>
            <p:ph type="title"/>
          </p:nvPr>
        </p:nvSpPr>
        <p:spPr>
          <a:xfrm>
            <a:off x="202550" y="1111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Scénario Recherche article</a:t>
            </a:r>
            <a:endParaRPr/>
          </a:p>
        </p:txBody>
      </p:sp>
      <p:pic>
        <p:nvPicPr>
          <p:cNvPr id="281" name="Google Shape;28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2475" y="797725"/>
            <a:ext cx="6599049" cy="408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3"/>
          <p:cNvSpPr txBox="1"/>
          <p:nvPr>
            <p:ph type="title"/>
          </p:nvPr>
        </p:nvSpPr>
        <p:spPr>
          <a:xfrm>
            <a:off x="211675" y="1349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Scénario Consulter le stock</a:t>
            </a:r>
            <a:endParaRPr/>
          </a:p>
        </p:txBody>
      </p:sp>
      <p:pic>
        <p:nvPicPr>
          <p:cNvPr id="287" name="Google Shape;28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4113" y="764950"/>
            <a:ext cx="6715777" cy="4155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4"/>
          <p:cNvSpPr txBox="1"/>
          <p:nvPr>
            <p:ph type="title"/>
          </p:nvPr>
        </p:nvSpPr>
        <p:spPr>
          <a:xfrm>
            <a:off x="191700" y="129125"/>
            <a:ext cx="8231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Test unitaire Authentification par identifiant</a:t>
            </a:r>
            <a:endParaRPr sz="2400"/>
          </a:p>
        </p:txBody>
      </p:sp>
      <p:graphicFrame>
        <p:nvGraphicFramePr>
          <p:cNvPr id="293" name="Google Shape;293;p34"/>
          <p:cNvGraphicFramePr/>
          <p:nvPr/>
        </p:nvGraphicFramePr>
        <p:xfrm>
          <a:off x="1795200" y="911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{73E46306-088D-4279-BC65-BEB37A24CA55}</a:tableStyleId>
              </a:tblPr>
              <a:tblGrid>
                <a:gridCol w="925600"/>
                <a:gridCol w="925600"/>
                <a:gridCol w="925600"/>
                <a:gridCol w="925600"/>
                <a:gridCol w="925600"/>
                <a:gridCol w="925600"/>
              </a:tblGrid>
              <a:tr h="569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chemeClr val="dk2"/>
                          </a:solidFill>
                        </a:rPr>
                        <a:t>Test</a:t>
                      </a:r>
                      <a:endParaRPr b="1"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chemeClr val="dk2"/>
                          </a:solidFill>
                        </a:rPr>
                        <a:t>Identifiant</a:t>
                      </a:r>
                      <a:endParaRPr b="1"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chemeClr val="dk2"/>
                          </a:solidFill>
                        </a:rPr>
                        <a:t>Mot de passe</a:t>
                      </a:r>
                      <a:endParaRPr b="1"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chemeClr val="dk2"/>
                          </a:solidFill>
                        </a:rPr>
                        <a:t>Résultats attendus</a:t>
                      </a:r>
                      <a:endParaRPr b="1"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chemeClr val="dk2"/>
                          </a:solidFill>
                        </a:rPr>
                        <a:t>Résultats obtenus</a:t>
                      </a:r>
                      <a:endParaRPr b="1"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chemeClr val="dk2"/>
                          </a:solidFill>
                        </a:rPr>
                        <a:t>Valide</a:t>
                      </a:r>
                      <a:endParaRPr b="1"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9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Identifiant et mot de passe valide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jbeaumont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“”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Affichage</a:t>
                      </a:r>
                      <a:r>
                        <a:rPr lang="fr" sz="1100">
                          <a:solidFill>
                            <a:schemeClr val="dk2"/>
                          </a:solidFill>
                        </a:rPr>
                        <a:t> fenêtre stock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Affichage</a:t>
                      </a:r>
                      <a:r>
                        <a:rPr lang="fr" sz="1100">
                          <a:solidFill>
                            <a:schemeClr val="dk2"/>
                          </a:solidFill>
                        </a:rPr>
                        <a:t> fenêtre stock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38761D"/>
                          </a:solidFill>
                        </a:rPr>
                        <a:t>oui</a:t>
                      </a:r>
                      <a:endParaRPr b="1" sz="2400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29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Identifiant et mot de passe valide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date invalide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bounoir.f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“”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Affichage “Erreur : le compte n’est plus valide”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Affichage “Erreur : le compte n’est plus valide”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38761D"/>
                          </a:solidFill>
                        </a:rPr>
                        <a:t>oui</a:t>
                      </a:r>
                      <a:endParaRPr b="1" sz="2400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9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Identifiant valide et mot de passe invalide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jbeaumont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test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Affichage “Erreur : utilisateur non valide”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Affichage “Erreur : utilisateur non valide”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38761D"/>
                          </a:solidFill>
                        </a:rPr>
                        <a:t>oui</a:t>
                      </a:r>
                      <a:endParaRPr b="1" sz="2400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9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Identifiant non rentrer dans la base de données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test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test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Affichage “Erreur : utilisateur non valide”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Affichage “Erreur : utilisateur non valide”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38761D"/>
                          </a:solidFill>
                        </a:rPr>
                        <a:t>oui</a:t>
                      </a:r>
                      <a:endParaRPr b="1" sz="2400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"/>
          <p:cNvSpPr txBox="1"/>
          <p:nvPr>
            <p:ph type="title"/>
          </p:nvPr>
        </p:nvSpPr>
        <p:spPr>
          <a:xfrm>
            <a:off x="183300" y="106050"/>
            <a:ext cx="78630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Test unitaire authentification par badge RFID</a:t>
            </a:r>
            <a:endParaRPr sz="2400"/>
          </a:p>
        </p:txBody>
      </p:sp>
      <p:graphicFrame>
        <p:nvGraphicFramePr>
          <p:cNvPr id="299" name="Google Shape;299;p35"/>
          <p:cNvGraphicFramePr/>
          <p:nvPr/>
        </p:nvGraphicFramePr>
        <p:xfrm>
          <a:off x="1104813" y="788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{73E46306-088D-4279-BC65-BEB37A24CA55}</a:tableStyleId>
              </a:tblPr>
              <a:tblGrid>
                <a:gridCol w="1386875"/>
                <a:gridCol w="1386875"/>
                <a:gridCol w="1386875"/>
                <a:gridCol w="1386875"/>
                <a:gridCol w="1386875"/>
              </a:tblGrid>
              <a:tr h="575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chemeClr val="dk2"/>
                          </a:solidFill>
                        </a:rPr>
                        <a:t>Test</a:t>
                      </a:r>
                      <a:endParaRPr b="1"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chemeClr val="dk2"/>
                          </a:solidFill>
                        </a:rPr>
                        <a:t>Badge</a:t>
                      </a:r>
                      <a:endParaRPr b="1"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chemeClr val="dk2"/>
                          </a:solidFill>
                        </a:rPr>
                        <a:t>Résultats attendus</a:t>
                      </a:r>
                      <a:endParaRPr b="1"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chemeClr val="dk2"/>
                          </a:solidFill>
                        </a:rPr>
                        <a:t>Résultats obtenus</a:t>
                      </a:r>
                      <a:endParaRPr b="1"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chemeClr val="dk2"/>
                          </a:solidFill>
                        </a:rPr>
                        <a:t>Valide</a:t>
                      </a:r>
                      <a:endParaRPr b="1" sz="12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4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Badge non valide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RGFD:30DDA983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Affichage “Erreur badge invalide”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Affichage “Erreur badge invalide”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38761D"/>
                          </a:solidFill>
                        </a:rPr>
                        <a:t>oui</a:t>
                      </a:r>
                      <a:endParaRPr b="1" sz="2400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8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Badge valide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30DDA983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Passage fenêtre stock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Passage fenêtre stock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38761D"/>
                          </a:solidFill>
                        </a:rPr>
                        <a:t>oui</a:t>
                      </a:r>
                      <a:endParaRPr b="1" sz="2400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94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Badge valide mais date de validité invalide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62A3F560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Affichage “Erreur : le compte n’est plus valide”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Affichage “Erreur : le compte n’est plus valide”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38761D"/>
                          </a:solidFill>
                        </a:rPr>
                        <a:t>oui</a:t>
                      </a:r>
                      <a:endParaRPr b="1" sz="2400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94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Badge non rentrée dans la base de données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335C3086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Affichage “Erreur : utilisateur non valide”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Affichage “Erreur : utilisateur non valide”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38761D"/>
                          </a:solidFill>
                        </a:rPr>
                        <a:t>oui</a:t>
                      </a:r>
                      <a:endParaRPr b="1" sz="2400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6"/>
          <p:cNvSpPr txBox="1"/>
          <p:nvPr>
            <p:ph type="title"/>
          </p:nvPr>
        </p:nvSpPr>
        <p:spPr>
          <a:xfrm>
            <a:off x="225250" y="142575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Tests unitaires</a:t>
            </a:r>
            <a:endParaRPr/>
          </a:p>
        </p:txBody>
      </p:sp>
      <p:graphicFrame>
        <p:nvGraphicFramePr>
          <p:cNvPr id="305" name="Google Shape;305;p36"/>
          <p:cNvGraphicFramePr/>
          <p:nvPr/>
        </p:nvGraphicFramePr>
        <p:xfrm>
          <a:off x="499125" y="28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{73E46306-088D-4279-BC65-BEB37A24CA55}</a:tableStyleId>
              </a:tblPr>
              <a:tblGrid>
                <a:gridCol w="1146250"/>
                <a:gridCol w="1146250"/>
                <a:gridCol w="1146250"/>
                <a:gridCol w="1146250"/>
                <a:gridCol w="1146250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Test</a:t>
                      </a:r>
                      <a:endParaRPr b="1"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Article</a:t>
                      </a:r>
                      <a:endParaRPr b="1"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Résultats attendus</a:t>
                      </a:r>
                      <a:endParaRPr b="1"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Résultats obtenus</a:t>
                      </a:r>
                      <a:endParaRPr b="1"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Valide</a:t>
                      </a:r>
                      <a:endParaRPr b="1"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Omission de la majuscule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fluke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Fluke i30s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Fluke 179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Fluke i30s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Fluke 179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38761D"/>
                          </a:solidFill>
                        </a:rPr>
                        <a:t>oui</a:t>
                      </a:r>
                      <a:endParaRPr b="1" sz="2400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recherche précise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Fluke i30s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Fluke i30s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Fluke i30s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38761D"/>
                          </a:solidFill>
                        </a:rPr>
                        <a:t>oui</a:t>
                      </a:r>
                      <a:endParaRPr b="1" sz="2400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recherche d’un article non existant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test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Aucun article qui n’apparaît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Aucun article qui n’apparaît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38761D"/>
                          </a:solidFill>
                        </a:rPr>
                        <a:t>oui</a:t>
                      </a:r>
                      <a:endParaRPr b="1" sz="2400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6" name="Google Shape;306;p36"/>
          <p:cNvSpPr txBox="1"/>
          <p:nvPr/>
        </p:nvSpPr>
        <p:spPr>
          <a:xfrm>
            <a:off x="499125" y="2488650"/>
            <a:ext cx="3000000" cy="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</a:rPr>
              <a:t>Test consultation du stock</a:t>
            </a:r>
            <a:endParaRPr b="1">
              <a:solidFill>
                <a:schemeClr val="dk2"/>
              </a:solidFill>
            </a:endParaRPr>
          </a:p>
        </p:txBody>
      </p:sp>
      <p:graphicFrame>
        <p:nvGraphicFramePr>
          <p:cNvPr id="307" name="Google Shape;307;p36"/>
          <p:cNvGraphicFramePr/>
          <p:nvPr/>
        </p:nvGraphicFramePr>
        <p:xfrm>
          <a:off x="3033425" y="812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{73E46306-088D-4279-BC65-BEB37A24CA55}</a:tableStyleId>
              </a:tblPr>
              <a:tblGrid>
                <a:gridCol w="1146250"/>
                <a:gridCol w="1146250"/>
                <a:gridCol w="1146250"/>
                <a:gridCol w="1146250"/>
                <a:gridCol w="1146250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Test</a:t>
                      </a:r>
                      <a:endParaRPr b="1"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Article</a:t>
                      </a:r>
                      <a:endParaRPr b="1"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Résultats attendus</a:t>
                      </a:r>
                      <a:endParaRPr b="1"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Résultats obtenus</a:t>
                      </a:r>
                      <a:endParaRPr b="1"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2"/>
                          </a:solidFill>
                        </a:rPr>
                        <a:t>Valide</a:t>
                      </a:r>
                      <a:endParaRPr b="1"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Consultation un article dans un casier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Fluke 179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Quantité : 2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Disponible : 2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Casier : 2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Quantité : 2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Disponible : 2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Casier : 2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38761D"/>
                          </a:solidFill>
                        </a:rPr>
                        <a:t>oui</a:t>
                      </a:r>
                      <a:endParaRPr b="1" sz="2400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Consultation un article dans plusieurs casiers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Fluke i30s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Quantité : 8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Disponible : 6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Casier : 1 et 3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Quantité : 8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Disponible : 6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2"/>
                          </a:solidFill>
                        </a:rPr>
                        <a:t>Casier : 1 et 3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38761D"/>
                          </a:solidFill>
                        </a:rPr>
                        <a:t>oui</a:t>
                      </a:r>
                      <a:endParaRPr b="1" sz="2400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8" name="Google Shape;308;p36"/>
          <p:cNvSpPr txBox="1"/>
          <p:nvPr/>
        </p:nvSpPr>
        <p:spPr>
          <a:xfrm>
            <a:off x="3033425" y="452050"/>
            <a:ext cx="3000000" cy="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</a:rPr>
              <a:t>Test consultation du stock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7"/>
          <p:cNvSpPr txBox="1"/>
          <p:nvPr>
            <p:ph type="title"/>
          </p:nvPr>
        </p:nvSpPr>
        <p:spPr>
          <a:xfrm>
            <a:off x="819150" y="2281950"/>
            <a:ext cx="7505700" cy="57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Conclusion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