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embeddedFontLst>
    <p:embeddedFont>
      <p:font typeface="Raleway"/>
      <p:regular r:id="rId31"/>
      <p:bold r:id="rId32"/>
      <p:italic r:id="rId33"/>
      <p:boldItalic r:id="rId34"/>
    </p:embeddedFont>
    <p:embeddedFont>
      <p:font typeface="Lato"/>
      <p:regular r:id="rId35"/>
      <p:bold r:id="rId36"/>
      <p:italic r:id="rId37"/>
      <p:boldItalic r:id="rId38"/>
    </p:embeddedFont>
    <p:embeddedFont>
      <p:font typeface="Source Code Pro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A203B94A-F449-4AF1-B236-CA695B458F6A}">
  <a:tblStyle styleId="{A203B94A-F449-4AF1-B236-CA695B458F6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ourceCodePro-bold.fntdata"/><Relationship Id="rId20" Type="http://schemas.openxmlformats.org/officeDocument/2006/relationships/slide" Target="slides/slide14.xml"/><Relationship Id="rId42" Type="http://schemas.openxmlformats.org/officeDocument/2006/relationships/font" Target="fonts/SourceCodePro-boldItalic.fntdata"/><Relationship Id="rId41" Type="http://schemas.openxmlformats.org/officeDocument/2006/relationships/font" Target="fonts/SourceCodePro-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aleway-regular.fnt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Raleway-italic.fntdata"/><Relationship Id="rId10" Type="http://schemas.openxmlformats.org/officeDocument/2006/relationships/slide" Target="slides/slide4.xml"/><Relationship Id="rId32" Type="http://schemas.openxmlformats.org/officeDocument/2006/relationships/font" Target="fonts/Raleway-bold.fntdata"/><Relationship Id="rId13" Type="http://schemas.openxmlformats.org/officeDocument/2006/relationships/slide" Target="slides/slide7.xml"/><Relationship Id="rId35" Type="http://schemas.openxmlformats.org/officeDocument/2006/relationships/font" Target="fonts/Lato-regular.fntdata"/><Relationship Id="rId12" Type="http://schemas.openxmlformats.org/officeDocument/2006/relationships/slide" Target="slides/slide6.xml"/><Relationship Id="rId34" Type="http://schemas.openxmlformats.org/officeDocument/2006/relationships/font" Target="fonts/Raleway-boldItalic.fntdata"/><Relationship Id="rId15" Type="http://schemas.openxmlformats.org/officeDocument/2006/relationships/slide" Target="slides/slide9.xml"/><Relationship Id="rId37" Type="http://schemas.openxmlformats.org/officeDocument/2006/relationships/font" Target="fonts/Lato-italic.fntdata"/><Relationship Id="rId14" Type="http://schemas.openxmlformats.org/officeDocument/2006/relationships/slide" Target="slides/slide8.xml"/><Relationship Id="rId36" Type="http://schemas.openxmlformats.org/officeDocument/2006/relationships/font" Target="fonts/Lato-bold.fntdata"/><Relationship Id="rId17" Type="http://schemas.openxmlformats.org/officeDocument/2006/relationships/slide" Target="slides/slide11.xml"/><Relationship Id="rId39" Type="http://schemas.openxmlformats.org/officeDocument/2006/relationships/font" Target="fonts/SourceCodePro-regular.fntdata"/><Relationship Id="rId16" Type="http://schemas.openxmlformats.org/officeDocument/2006/relationships/slide" Target="slides/slide10.xml"/><Relationship Id="rId38" Type="http://schemas.openxmlformats.org/officeDocument/2006/relationships/font" Target="fonts/Lato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52d8e40ff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52d8e40ff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52d8e40ff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52d8e40ff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2d8e40ff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2d8e40ff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52d8e40ff5_0_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52d8e40ff5_0_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2d8e40ff5_0_5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52d8e40ff5_0_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2d8e40ff5_0_5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2d8e40ff5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52d8e40ff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52d8e40ff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7fc2c85daa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7fc2c85da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fc2c85da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fc2c85da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7fc2c85daa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7fc2c85daa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52d8e40ff5_0_6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52d8e40ff5_0_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2d8e40ff5_0_6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52d8e40ff5_0_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7fc2c85da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7fc2c85da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52d8e40ff5_0_7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52d8e40ff5_0_7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7fc2c85daa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7fc2c85da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52d8e40ff5_0_6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52d8e40ff5_0_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77326fcf2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77326fcf2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77326fcf2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77326fcf2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77326fcf2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77326fcf2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77326fcf2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77326fcf2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77326fcf2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77326fcf2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77326fcf29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77326fcf2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77326fcf29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77326fcf29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2d8e40ff5_0_7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52d8e40ff5_0_7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gif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Relationship Id="rId6" Type="http://schemas.openxmlformats.org/officeDocument/2006/relationships/image" Target="../media/image15.png"/><Relationship Id="rId7" Type="http://schemas.openxmlformats.org/officeDocument/2006/relationships/image" Target="../media/image9.png"/><Relationship Id="rId8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png"/><Relationship Id="rId4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Relationship Id="rId4" Type="http://schemas.openxmlformats.org/officeDocument/2006/relationships/image" Target="../media/image2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Projet e-stock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/>
              <a:t>BTS-SN 2020</a:t>
            </a:r>
            <a:endParaRPr sz="3600"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Tranchat Joffrey</a:t>
            </a:r>
            <a:endParaRPr sz="2000"/>
          </a:p>
        </p:txBody>
      </p:sp>
      <p:pic>
        <p:nvPicPr>
          <p:cNvPr id="88" name="Google Shape;8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4223" y="717873"/>
            <a:ext cx="2644300" cy="409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title"/>
          </p:nvPr>
        </p:nvSpPr>
        <p:spPr>
          <a:xfrm>
            <a:off x="725250" y="640800"/>
            <a:ext cx="41919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Sommaire</a:t>
            </a:r>
            <a:endParaRPr/>
          </a:p>
        </p:txBody>
      </p:sp>
      <p:sp>
        <p:nvSpPr>
          <p:cNvPr id="94" name="Google Shape;94;p14"/>
          <p:cNvSpPr txBox="1"/>
          <p:nvPr>
            <p:ph idx="1" type="body"/>
          </p:nvPr>
        </p:nvSpPr>
        <p:spPr>
          <a:xfrm>
            <a:off x="729450" y="1328400"/>
            <a:ext cx="7688700" cy="28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Expression du besoin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Présentation du projet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Synoptique du système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Cahier des charges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Planification et organisation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Répartition des tâches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Liaison Série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Protocole de communication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M</a:t>
            </a:r>
            <a:r>
              <a:rPr lang="fr" sz="1400"/>
              <a:t>atériels</a:t>
            </a:r>
            <a:r>
              <a:rPr lang="fr" sz="1400"/>
              <a:t> et ressources de développement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Base de données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Mise à jour du stock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Gestion du lecteur code-barres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Mise à jour des mouvements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Conclusion</a:t>
            </a: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732200" y="598600"/>
            <a:ext cx="36519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Expression du besoin</a:t>
            </a:r>
            <a:endParaRPr/>
          </a:p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729450" y="1244150"/>
            <a:ext cx="7688700" cy="286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/>
              <a:t>L’armoire e-stock doit pouvoir:</a:t>
            </a:r>
            <a:endParaRPr sz="1900"/>
          </a:p>
          <a:p>
            <a:pPr indent="-349250" lvl="0" marL="457200" rtl="0" algn="l">
              <a:spcBef>
                <a:spcPts val="1600"/>
              </a:spcBef>
              <a:spcAft>
                <a:spcPts val="0"/>
              </a:spcAft>
              <a:buSzPts val="1900"/>
              <a:buChar char="●"/>
            </a:pPr>
            <a:r>
              <a:rPr lang="fr" sz="1900"/>
              <a:t>rendre accessible le matériel dans un espace sécurisé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fr" sz="1900"/>
              <a:t>faciliter un inventaire des stocks avant de passer une commande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fr" sz="1900"/>
              <a:t>assurer un suivi des </a:t>
            </a:r>
            <a:r>
              <a:rPr lang="fr" sz="1900"/>
              <a:t>activités </a:t>
            </a:r>
            <a:r>
              <a:rPr lang="fr" sz="1900"/>
              <a:t>(qui a effectué l’activité ? quand? en combien de temps? )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fr" sz="1900"/>
              <a:t>rendre plus autonome et de responsabiliser les utilisateurs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fr" sz="1900"/>
              <a:t>permettre de se libérer de la gestion et du rangement</a:t>
            </a:r>
            <a:endParaRPr sz="1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title"/>
          </p:nvPr>
        </p:nvSpPr>
        <p:spPr>
          <a:xfrm>
            <a:off x="740150" y="608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du projet</a:t>
            </a:r>
            <a:endParaRPr/>
          </a:p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829075" y="1294525"/>
            <a:ext cx="4752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Une armoire pourra contenir au maximum :</a:t>
            </a:r>
            <a:endParaRPr sz="1800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8 casiers max.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Un écran tactile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Un lecteur RFID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Un lecteur code-barre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 sz="1800"/>
              <a:t>Par casier :</a:t>
            </a:r>
            <a:endParaRPr sz="1800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Un système d’ouverture/fermeture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fr" sz="1800"/>
              <a:t>Une balance</a:t>
            </a:r>
            <a:endParaRPr sz="1800"/>
          </a:p>
        </p:txBody>
      </p:sp>
      <p:pic>
        <p:nvPicPr>
          <p:cNvPr id="107" name="Google Shape;107;p16"/>
          <p:cNvPicPr preferRelativeResize="0"/>
          <p:nvPr/>
        </p:nvPicPr>
        <p:blipFill rotWithShape="1">
          <a:blip r:embed="rId3">
            <a:alphaModFix/>
          </a:blip>
          <a:srcRect b="7903" l="16451" r="12546" t="8811"/>
          <a:stretch/>
        </p:blipFill>
        <p:spPr>
          <a:xfrm>
            <a:off x="6798125" y="1394273"/>
            <a:ext cx="1864275" cy="289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 b="40772" l="870" r="27803" t="990"/>
          <a:stretch/>
        </p:blipFill>
        <p:spPr>
          <a:xfrm>
            <a:off x="4660475" y="2169476"/>
            <a:ext cx="1864275" cy="107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760975" y="578575"/>
            <a:ext cx="44511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Synoptique du système</a:t>
            </a:r>
            <a:endParaRPr/>
          </a:p>
        </p:txBody>
      </p:sp>
      <p:pic>
        <p:nvPicPr>
          <p:cNvPr id="114" name="Google Shape;11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0267" y="1113775"/>
            <a:ext cx="3463466" cy="4029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2135575" y="622975"/>
            <a:ext cx="3755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cahier des charges</a:t>
            </a:r>
            <a:endParaRPr/>
          </a:p>
        </p:txBody>
      </p:sp>
      <p:pic>
        <p:nvPicPr>
          <p:cNvPr id="120" name="Google Shape;12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7450" y="1273450"/>
            <a:ext cx="7115924" cy="372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250" y="119375"/>
            <a:ext cx="7652624" cy="487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706975" y="541575"/>
            <a:ext cx="49542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Planification et organisation</a:t>
            </a:r>
            <a:endParaRPr/>
          </a:p>
        </p:txBody>
      </p:sp>
      <p:pic>
        <p:nvPicPr>
          <p:cNvPr id="127" name="Google Shape;1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0475" y="2627250"/>
            <a:ext cx="6635326" cy="23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9"/>
          <p:cNvSpPr txBox="1"/>
          <p:nvPr/>
        </p:nvSpPr>
        <p:spPr>
          <a:xfrm>
            <a:off x="1124900" y="1324725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Outils utilisés : 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Trello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Gantt project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RiouxSVN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ato"/>
              <a:buChar char="●"/>
            </a:pPr>
            <a:r>
              <a:rPr lang="fr" sz="1500">
                <a:latin typeface="Lato"/>
                <a:ea typeface="Lato"/>
                <a:cs typeface="Lato"/>
                <a:sym typeface="Lato"/>
              </a:rPr>
              <a:t>Google Drive</a:t>
            </a:r>
            <a:endParaRPr sz="15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/>
          <p:nvPr>
            <p:ph type="title"/>
          </p:nvPr>
        </p:nvSpPr>
        <p:spPr>
          <a:xfrm>
            <a:off x="777225" y="565900"/>
            <a:ext cx="56391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Répartition des tâches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34" name="Google Shape;134;p20"/>
          <p:cNvGraphicFramePr/>
          <p:nvPr/>
        </p:nvGraphicFramePr>
        <p:xfrm>
          <a:off x="1421650" y="1547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{A203B94A-F449-4AF1-B236-CA695B458F6A}</a:tableStyleId>
              </a:tblPr>
              <a:tblGrid>
                <a:gridCol w="2185900"/>
                <a:gridCol w="2185900"/>
                <a:gridCol w="2185900"/>
              </a:tblGrid>
              <a:tr h="380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Tâches à réaliser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Priorité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Itération</a:t>
                      </a:r>
                      <a:endParaRPr b="1" sz="1200"/>
                    </a:p>
                  </a:txBody>
                  <a:tcPr marT="63500" marB="63500" marR="63500" marL="63500"/>
                </a:tc>
              </a:tr>
              <a:tr h="380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FF0000"/>
                          </a:solidFill>
                        </a:rPr>
                        <a:t>Mettre à jour le stock</a:t>
                      </a:r>
                      <a:endParaRPr b="1" sz="12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FF0000"/>
                          </a:solidFill>
                        </a:rPr>
                        <a:t>haute</a:t>
                      </a:r>
                      <a:endParaRPr b="1" sz="12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FF0000"/>
                          </a:solidFill>
                        </a:rPr>
                        <a:t>1</a:t>
                      </a:r>
                      <a:endParaRPr b="1" sz="12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</a:tr>
              <a:tr h="380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FF0000"/>
                          </a:solidFill>
                        </a:rPr>
                        <a:t>Comptage automatique</a:t>
                      </a:r>
                      <a:endParaRPr b="1" sz="12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FF0000"/>
                          </a:solidFill>
                        </a:rPr>
                        <a:t>haute</a:t>
                      </a:r>
                      <a:endParaRPr b="1" sz="12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FF0000"/>
                          </a:solidFill>
                        </a:rPr>
                        <a:t>1</a:t>
                      </a:r>
                      <a:endParaRPr b="1" sz="12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</a:tr>
              <a:tr h="380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FF0000"/>
                          </a:solidFill>
                        </a:rPr>
                        <a:t>Communiquer avec le SE</a:t>
                      </a:r>
                      <a:endParaRPr b="1" sz="12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FF0000"/>
                          </a:solidFill>
                        </a:rPr>
                        <a:t>haute</a:t>
                      </a:r>
                      <a:endParaRPr b="1" sz="12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FF0000"/>
                          </a:solidFill>
                        </a:rPr>
                        <a:t>1</a:t>
                      </a:r>
                      <a:endParaRPr b="1" sz="12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/>
                </a:tc>
              </a:tr>
              <a:tr h="604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93C47D"/>
                          </a:solidFill>
                        </a:rPr>
                        <a:t>Mettre à jour les mouvements</a:t>
                      </a:r>
                      <a:endParaRPr b="1" sz="1200">
                        <a:solidFill>
                          <a:srgbClr val="93C47D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93C47D"/>
                          </a:solidFill>
                        </a:rPr>
                        <a:t>moyenne</a:t>
                      </a:r>
                      <a:endParaRPr b="1" sz="1200">
                        <a:solidFill>
                          <a:srgbClr val="93C47D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93C47D"/>
                          </a:solidFill>
                        </a:rPr>
                        <a:t>2</a:t>
                      </a:r>
                      <a:endParaRPr b="1" sz="1200">
                        <a:solidFill>
                          <a:srgbClr val="93C47D"/>
                        </a:solidFill>
                      </a:endParaRPr>
                    </a:p>
                  </a:txBody>
                  <a:tcPr marT="63500" marB="63500" marR="63500" marL="63500"/>
                </a:tc>
              </a:tr>
              <a:tr h="380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93C47D"/>
                          </a:solidFill>
                        </a:rPr>
                        <a:t>Lecteur code barre</a:t>
                      </a:r>
                      <a:endParaRPr b="1" sz="1200">
                        <a:solidFill>
                          <a:srgbClr val="93C47D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93C47D"/>
                          </a:solidFill>
                        </a:rPr>
                        <a:t>moyenne</a:t>
                      </a:r>
                      <a:endParaRPr b="1" sz="1200">
                        <a:solidFill>
                          <a:srgbClr val="93C47D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93C47D"/>
                          </a:solidFill>
                        </a:rPr>
                        <a:t>2</a:t>
                      </a:r>
                      <a:endParaRPr b="1" sz="1200">
                        <a:solidFill>
                          <a:srgbClr val="93C47D"/>
                        </a:solidFill>
                      </a:endParaRPr>
                    </a:p>
                  </a:txBody>
                  <a:tcPr marT="63500" marB="63500" marR="63500" marL="63500"/>
                </a:tc>
              </a:tr>
              <a:tr h="380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4A86E8"/>
                          </a:solidFill>
                        </a:rPr>
                        <a:t>C</a:t>
                      </a:r>
                      <a:r>
                        <a:rPr b="1" lang="fr" sz="1200">
                          <a:solidFill>
                            <a:srgbClr val="4A86E8"/>
                          </a:solidFill>
                        </a:rPr>
                        <a:t>onsulter les mouvements</a:t>
                      </a:r>
                      <a:endParaRPr b="1" sz="1200">
                        <a:solidFill>
                          <a:srgbClr val="4A86E8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4A86E8"/>
                          </a:solidFill>
                        </a:rPr>
                        <a:t>moyenne</a:t>
                      </a:r>
                      <a:endParaRPr b="1" sz="1200">
                        <a:solidFill>
                          <a:srgbClr val="4A86E8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>
                          <a:solidFill>
                            <a:srgbClr val="4A86E8"/>
                          </a:solidFill>
                        </a:rPr>
                        <a:t>3</a:t>
                      </a:r>
                      <a:endParaRPr b="1" sz="1200">
                        <a:solidFill>
                          <a:srgbClr val="4A86E8"/>
                        </a:solidFill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/>
          <p:nvPr>
            <p:ph type="title"/>
          </p:nvPr>
        </p:nvSpPr>
        <p:spPr>
          <a:xfrm>
            <a:off x="770125" y="558550"/>
            <a:ext cx="58215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Liaison Série</a:t>
            </a:r>
            <a:endParaRPr/>
          </a:p>
        </p:txBody>
      </p:sp>
      <p:pic>
        <p:nvPicPr>
          <p:cNvPr id="140" name="Google Shape;14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8950" y="3017775"/>
            <a:ext cx="4912778" cy="174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1"/>
          <p:cNvSpPr txBox="1"/>
          <p:nvPr/>
        </p:nvSpPr>
        <p:spPr>
          <a:xfrm>
            <a:off x="617725" y="3584700"/>
            <a:ext cx="2737200" cy="1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" sz="1100"/>
              <a:t>Transmission du caractère ‘B’ dont le codage ASCII est ‘x100 0010’ 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142" name="Google Shape;142;p21"/>
          <p:cNvGraphicFramePr/>
          <p:nvPr/>
        </p:nvGraphicFramePr>
        <p:xfrm>
          <a:off x="873375" y="1383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{A203B94A-F449-4AF1-B236-CA695B458F6A}</a:tableStyleId>
              </a:tblPr>
              <a:tblGrid>
                <a:gridCol w="1432800"/>
                <a:gridCol w="1432800"/>
                <a:gridCol w="1432800"/>
                <a:gridCol w="1432800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Liaison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rgbClr val="0000FF"/>
                          </a:solidFill>
                        </a:rPr>
                        <a:t>RS232</a:t>
                      </a:r>
                      <a:endParaRPr b="1" sz="1100">
                        <a:solidFill>
                          <a:srgbClr val="0000FF"/>
                        </a:solidFill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RS422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RS485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Distance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/>
                        <a:t>15m</a:t>
                      </a:r>
                      <a:endParaRPr b="1"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1200m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1200m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Débit max.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/>
                        <a:t>19200 Bauds</a:t>
                      </a:r>
                      <a:endParaRPr b="1"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10 MBds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10 MBds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Nombre d’émetteurs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/>
                        <a:t>1</a:t>
                      </a:r>
                      <a:endParaRPr b="1"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1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32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Nombre récepteurs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/>
                        <a:t>1</a:t>
                      </a:r>
                      <a:endParaRPr b="1"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10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32</a:t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143" name="Google Shape;143;p21"/>
          <p:cNvSpPr/>
          <p:nvPr/>
        </p:nvSpPr>
        <p:spPr>
          <a:xfrm>
            <a:off x="5004225" y="3296425"/>
            <a:ext cx="1659900" cy="1492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1"/>
          <p:cNvSpPr/>
          <p:nvPr/>
        </p:nvSpPr>
        <p:spPr>
          <a:xfrm>
            <a:off x="6705450" y="3296425"/>
            <a:ext cx="228900" cy="1492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1"/>
          <p:cNvSpPr/>
          <p:nvPr/>
        </p:nvSpPr>
        <p:spPr>
          <a:xfrm>
            <a:off x="6934400" y="3306150"/>
            <a:ext cx="497100" cy="1492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1"/>
          <p:cNvSpPr txBox="1"/>
          <p:nvPr/>
        </p:nvSpPr>
        <p:spPr>
          <a:xfrm>
            <a:off x="5004225" y="4762500"/>
            <a:ext cx="1659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Nb bits de données = 7</a:t>
            </a:r>
            <a:endParaRPr b="1" sz="1100">
              <a:solidFill>
                <a:srgbClr val="FF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7" name="Google Shape;147;p21"/>
          <p:cNvSpPr txBox="1"/>
          <p:nvPr/>
        </p:nvSpPr>
        <p:spPr>
          <a:xfrm>
            <a:off x="6581600" y="4762500"/>
            <a:ext cx="1659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Nb bits de stop = 2</a:t>
            </a:r>
            <a:endParaRPr b="1" sz="1100">
              <a:solidFill>
                <a:srgbClr val="FF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8" name="Google Shape;148;p21"/>
          <p:cNvSpPr txBox="1"/>
          <p:nvPr/>
        </p:nvSpPr>
        <p:spPr>
          <a:xfrm>
            <a:off x="5969300" y="2941575"/>
            <a:ext cx="1659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Parité</a:t>
            </a:r>
            <a:r>
              <a:rPr b="1" lang="fr" sz="1100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 = paire</a:t>
            </a:r>
            <a:endParaRPr b="1" sz="1100">
              <a:solidFill>
                <a:srgbClr val="FF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/>
          <p:nvPr>
            <p:ph type="title"/>
          </p:nvPr>
        </p:nvSpPr>
        <p:spPr>
          <a:xfrm>
            <a:off x="708000" y="558575"/>
            <a:ext cx="68916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 de communication</a:t>
            </a:r>
            <a:endParaRPr/>
          </a:p>
        </p:txBody>
      </p:sp>
      <p:sp>
        <p:nvSpPr>
          <p:cNvPr id="154" name="Google Shape;154;p22"/>
          <p:cNvSpPr txBox="1"/>
          <p:nvPr>
            <p:ph idx="1" type="body"/>
          </p:nvPr>
        </p:nvSpPr>
        <p:spPr>
          <a:xfrm>
            <a:off x="521025" y="1441200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Trame de requête Raspberry Pi → SE</a:t>
            </a:r>
            <a:endParaRPr sz="16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CASIERS;requête;n_casier;\r\n</a:t>
            </a:r>
            <a:endParaRPr b="1" sz="12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n_casier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⇒ 	</a:t>
            </a:r>
            <a:r>
              <a:rPr b="1" lang="fr" sz="12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à </a:t>
            </a:r>
            <a:r>
              <a:rPr b="1" lang="fr" sz="12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b="1" lang="fr" sz="12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i="1"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broadcast</a:t>
            </a:r>
            <a:endParaRPr i="1" sz="12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requête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⇒        </a:t>
            </a:r>
            <a:r>
              <a:rPr b="1" lang="fr" sz="12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pour une demande de mesure de poids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Trame de réponse SE → Raspberry Pi :</a:t>
            </a:r>
            <a:endParaRPr sz="16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CASIERS;réponse;n_casier;donnée;\r\n</a:t>
            </a:r>
            <a:endParaRPr b="1" sz="12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n_casier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⇒	</a:t>
            </a:r>
            <a:r>
              <a:rPr b="1" lang="fr" sz="12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f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à </a:t>
            </a:r>
            <a:r>
              <a:rPr b="1" lang="fr" sz="12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b="1" sz="12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>
            <p:ph type="title"/>
          </p:nvPr>
        </p:nvSpPr>
        <p:spPr>
          <a:xfrm>
            <a:off x="727350" y="610100"/>
            <a:ext cx="71676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Matériels et ressources de </a:t>
            </a:r>
            <a:r>
              <a:rPr lang="fr"/>
              <a:t>développement</a:t>
            </a:r>
            <a:endParaRPr/>
          </a:p>
        </p:txBody>
      </p:sp>
      <p:graphicFrame>
        <p:nvGraphicFramePr>
          <p:cNvPr id="160" name="Google Shape;160;p23"/>
          <p:cNvGraphicFramePr/>
          <p:nvPr/>
        </p:nvGraphicFramePr>
        <p:xfrm>
          <a:off x="1759650" y="190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{A203B94A-F449-4AF1-B236-CA695B458F6A}</a:tableStyleId>
              </a:tblPr>
              <a:tblGrid>
                <a:gridCol w="2865600"/>
                <a:gridCol w="2865600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Désignation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Caractéristiques</a:t>
                      </a:r>
                      <a:endParaRPr b="1"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Raspberry PI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Raspberry PI 3</a:t>
                      </a:r>
                      <a:endParaRPr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Écran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Écran tactile 7”  800x480</a:t>
                      </a:r>
                      <a:endParaRPr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lecteur code-barres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Honeywell 1400G2D</a:t>
                      </a:r>
                      <a:endParaRPr sz="12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graphicFrame>
        <p:nvGraphicFramePr>
          <p:cNvPr id="161" name="Google Shape;161;p23"/>
          <p:cNvGraphicFramePr/>
          <p:nvPr/>
        </p:nvGraphicFramePr>
        <p:xfrm>
          <a:off x="1759650" y="1611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{A203B94A-F449-4AF1-B236-CA695B458F6A}</a:tableStyleId>
              </a:tblPr>
              <a:tblGrid>
                <a:gridCol w="2865600"/>
                <a:gridCol w="2865600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Désignation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Caractéristiques</a:t>
                      </a:r>
                      <a:endParaRPr b="1"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Système d’exploitation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GNU/Linux Raspbian</a:t>
                      </a:r>
                      <a:endParaRPr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Système de gestion de base de données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MySQL</a:t>
                      </a:r>
                      <a:endParaRPr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Atelier de génie logiciel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Bouml v7.9</a:t>
                      </a:r>
                      <a:endParaRPr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Logiciel de gestion de version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subversion (RiouxSVN)</a:t>
                      </a:r>
                      <a:endParaRPr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Générateurs de documentation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Doxygen version 1.8</a:t>
                      </a:r>
                      <a:endParaRPr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Environnement de développement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Qt Creator et Qt Designer</a:t>
                      </a:r>
                      <a:endParaRPr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API GUI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Qt 5.11.2</a:t>
                      </a:r>
                      <a:endParaRPr sz="12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/>
          <p:nvPr>
            <p:ph type="title"/>
          </p:nvPr>
        </p:nvSpPr>
        <p:spPr>
          <a:xfrm>
            <a:off x="2061575" y="593375"/>
            <a:ext cx="4362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Base de données</a:t>
            </a:r>
            <a:endParaRPr/>
          </a:p>
        </p:txBody>
      </p:sp>
      <p:pic>
        <p:nvPicPr>
          <p:cNvPr id="167" name="Google Shape;16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9375" y="1128575"/>
            <a:ext cx="4362300" cy="3810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7899" y="623475"/>
            <a:ext cx="5957025" cy="437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5050" y="807325"/>
            <a:ext cx="638175" cy="63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4"/>
          <p:cNvSpPr/>
          <p:nvPr/>
        </p:nvSpPr>
        <p:spPr>
          <a:xfrm>
            <a:off x="1014775" y="606875"/>
            <a:ext cx="2019600" cy="98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1" name="Google Shape;17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3625" y="1796025"/>
            <a:ext cx="1024275" cy="165459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4"/>
          <p:cNvSpPr/>
          <p:nvPr/>
        </p:nvSpPr>
        <p:spPr>
          <a:xfrm>
            <a:off x="656625" y="1684350"/>
            <a:ext cx="2377800" cy="1820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11100" y="3893150"/>
            <a:ext cx="1024275" cy="569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4"/>
          <p:cNvSpPr/>
          <p:nvPr/>
        </p:nvSpPr>
        <p:spPr>
          <a:xfrm>
            <a:off x="1266150" y="3654875"/>
            <a:ext cx="2377800" cy="908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58400" y="3447238"/>
            <a:ext cx="638175" cy="63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4"/>
          <p:cNvSpPr/>
          <p:nvPr/>
        </p:nvSpPr>
        <p:spPr>
          <a:xfrm>
            <a:off x="6461675" y="3322875"/>
            <a:ext cx="2059500" cy="825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/>
          <p:nvPr>
            <p:ph type="title"/>
          </p:nvPr>
        </p:nvSpPr>
        <p:spPr>
          <a:xfrm>
            <a:off x="712375" y="541950"/>
            <a:ext cx="70908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 de classes</a:t>
            </a:r>
            <a:endParaRPr/>
          </a:p>
        </p:txBody>
      </p:sp>
      <p:pic>
        <p:nvPicPr>
          <p:cNvPr id="182" name="Google Shape;18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5100" y="541950"/>
            <a:ext cx="4205975" cy="447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9450" y="1126575"/>
            <a:ext cx="3237263" cy="376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3625" y="1077150"/>
            <a:ext cx="1901596" cy="376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>
            <p:ph type="title"/>
          </p:nvPr>
        </p:nvSpPr>
        <p:spPr>
          <a:xfrm>
            <a:off x="720225" y="592825"/>
            <a:ext cx="7193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Scénario : Mise à jour du stock</a:t>
            </a:r>
            <a:endParaRPr/>
          </a:p>
        </p:txBody>
      </p:sp>
      <p:pic>
        <p:nvPicPr>
          <p:cNvPr id="190" name="Google Shape;19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2339" y="592825"/>
            <a:ext cx="2651150" cy="43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8650" y="1590577"/>
            <a:ext cx="6146124" cy="285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0225" y="1128025"/>
            <a:ext cx="7682151" cy="3913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/>
          <p:nvPr>
            <p:ph type="title"/>
          </p:nvPr>
        </p:nvSpPr>
        <p:spPr>
          <a:xfrm>
            <a:off x="1622375" y="543800"/>
            <a:ext cx="48789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Comptage automatique</a:t>
            </a:r>
            <a:endParaRPr/>
          </a:p>
        </p:txBody>
      </p:sp>
      <p:pic>
        <p:nvPicPr>
          <p:cNvPr id="198" name="Google Shape;19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988" y="1402925"/>
            <a:ext cx="8210025" cy="32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3" name="Google Shape;203;p28"/>
          <p:cNvGraphicFramePr/>
          <p:nvPr/>
        </p:nvGraphicFramePr>
        <p:xfrm>
          <a:off x="2070300" y="628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{A203B94A-F449-4AF1-B236-CA695B458F6A}</a:tableStyleId>
              </a:tblPr>
              <a:tblGrid>
                <a:gridCol w="1210875"/>
                <a:gridCol w="1210875"/>
                <a:gridCol w="1210875"/>
                <a:gridCol w="1210875"/>
                <a:gridCol w="1210875"/>
              </a:tblGrid>
              <a:tr h="553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Test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Nombre d’objets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Résultat</a:t>
                      </a:r>
                      <a:endParaRPr b="1" sz="1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attendu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Résultat obtenu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Valide</a:t>
                      </a:r>
                      <a:endParaRPr b="1" sz="1200"/>
                    </a:p>
                  </a:txBody>
                  <a:tcPr marT="63500" marB="63500" marR="63500" marL="63500"/>
                </a:tc>
              </a:tr>
              <a:tr h="1177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nombre d’objet disponible inférieur au nombre d’objet maximum dans le casier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nombre d’objet disponibles =5</a:t>
                      </a:r>
                      <a:endParaRPr sz="1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nombre d’objet maximum =10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Le stock doit bien être mis à jour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Le stock est bien mis à jour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0000FF"/>
                          </a:solidFill>
                        </a:rPr>
                        <a:t>oui</a:t>
                      </a:r>
                      <a:endParaRPr b="1" sz="2400">
                        <a:solidFill>
                          <a:srgbClr val="0000FF"/>
                        </a:solidFill>
                      </a:endParaRPr>
                    </a:p>
                  </a:txBody>
                  <a:tcPr marT="63500" marB="63500" marR="63500" marL="63500"/>
                </a:tc>
              </a:tr>
              <a:tr h="1005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nombre d’objet disponible égal au nombre d’objet maximum dans le casier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nombre d’objet disponibles = 10</a:t>
                      </a:r>
                      <a:endParaRPr sz="1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nombre d’objet maximum =10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Le stock doit bien être mis à jour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Le stock est bien mis à jour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0000FF"/>
                          </a:solidFill>
                        </a:rPr>
                        <a:t>oui</a:t>
                      </a:r>
                      <a:endParaRPr b="1" sz="2400">
                        <a:solidFill>
                          <a:srgbClr val="0000FF"/>
                        </a:solidFill>
                      </a:endParaRPr>
                    </a:p>
                  </a:txBody>
                  <a:tcPr marT="63500" marB="63500" marR="63500" marL="63500"/>
                </a:tc>
              </a:tr>
              <a:tr h="1694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n</a:t>
                      </a:r>
                      <a:r>
                        <a:rPr lang="fr" sz="1000"/>
                        <a:t>ombre d’objet disponible supérieur au nombre d’objet maximum dans le casier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nombre d’objet disponibles = 15</a:t>
                      </a:r>
                      <a:endParaRPr sz="1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nombre d’objet maximum =10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Le stock ne doit pas être mis à jour</a:t>
                      </a:r>
                      <a:endParaRPr sz="1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et un message d’erreur doit être afficher pour signaler qu’il y à trop d’objet dans le casier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Le stock n’est pas mis à jour est un message d’erreur s’affiche pour signaler qu’il y à trop d’objet dans le casier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2400">
                          <a:solidFill>
                            <a:srgbClr val="0000FF"/>
                          </a:solidFill>
                        </a:rPr>
                        <a:t>oui</a:t>
                      </a:r>
                      <a:endParaRPr b="1" sz="2400">
                        <a:solidFill>
                          <a:srgbClr val="0000FF"/>
                        </a:solidFill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204" name="Google Shape;204;p28"/>
          <p:cNvSpPr txBox="1"/>
          <p:nvPr>
            <p:ph type="title"/>
          </p:nvPr>
        </p:nvSpPr>
        <p:spPr>
          <a:xfrm>
            <a:off x="707350" y="548425"/>
            <a:ext cx="45696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Tests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9"/>
          <p:cNvSpPr txBox="1"/>
          <p:nvPr>
            <p:ph type="title"/>
          </p:nvPr>
        </p:nvSpPr>
        <p:spPr>
          <a:xfrm>
            <a:off x="729450" y="604100"/>
            <a:ext cx="55281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Lecteur code-barres</a:t>
            </a:r>
            <a:endParaRPr/>
          </a:p>
        </p:txBody>
      </p:sp>
      <p:pic>
        <p:nvPicPr>
          <p:cNvPr id="210" name="Google Shape;21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4575" y="1935450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4400" y="535450"/>
            <a:ext cx="3387774" cy="4537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0"/>
          <p:cNvSpPr txBox="1"/>
          <p:nvPr>
            <p:ph type="title"/>
          </p:nvPr>
        </p:nvSpPr>
        <p:spPr>
          <a:xfrm>
            <a:off x="729450" y="559050"/>
            <a:ext cx="22062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Interface</a:t>
            </a:r>
            <a:endParaRPr/>
          </a:p>
        </p:txBody>
      </p:sp>
      <p:pic>
        <p:nvPicPr>
          <p:cNvPr id="217" name="Google Shape;21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6300" y="1178600"/>
            <a:ext cx="4163150" cy="319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4475" y="1288051"/>
            <a:ext cx="5002549" cy="313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1"/>
          <p:cNvSpPr txBox="1"/>
          <p:nvPr>
            <p:ph type="title"/>
          </p:nvPr>
        </p:nvSpPr>
        <p:spPr>
          <a:xfrm>
            <a:off x="761625" y="571925"/>
            <a:ext cx="66459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Scénario : prendre un objet</a:t>
            </a:r>
            <a:endParaRPr/>
          </a:p>
        </p:txBody>
      </p:sp>
      <p:pic>
        <p:nvPicPr>
          <p:cNvPr id="224" name="Google Shape;22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062" y="1406500"/>
            <a:ext cx="7633876" cy="34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1625" y="1274800"/>
            <a:ext cx="7742425" cy="381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2"/>
          <p:cNvSpPr txBox="1"/>
          <p:nvPr>
            <p:ph type="title"/>
          </p:nvPr>
        </p:nvSpPr>
        <p:spPr>
          <a:xfrm>
            <a:off x="729450" y="552600"/>
            <a:ext cx="13695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Test</a:t>
            </a:r>
            <a:endParaRPr/>
          </a:p>
        </p:txBody>
      </p:sp>
      <p:graphicFrame>
        <p:nvGraphicFramePr>
          <p:cNvPr id="231" name="Google Shape;231;p32"/>
          <p:cNvGraphicFramePr/>
          <p:nvPr/>
        </p:nvGraphicFramePr>
        <p:xfrm>
          <a:off x="2650125" y="648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{A203B94A-F449-4AF1-B236-CA695B458F6A}</a:tableStyleId>
              </a:tblPr>
              <a:tblGrid>
                <a:gridCol w="1159200"/>
                <a:gridCol w="1171575"/>
                <a:gridCol w="1400175"/>
                <a:gridCol w="1276350"/>
                <a:gridCol w="723900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Test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données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Résultat</a:t>
                      </a:r>
                      <a:endParaRPr b="1" sz="1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attendu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Résultat obtenu</a:t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Valide</a:t>
                      </a:r>
                      <a:endParaRPr b="1"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aucun casier ouvert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numeroCasier = “”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un message d’erreur s’affiche pour dire que aucun casier n’est ouvert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un message d’erreur s’affiche pour dire que aucun casier n’est ouvert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oui</a:t>
                      </a:r>
                      <a:endParaRPr b="1"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code-barres ne correspond pas à l’objet présent dans le casier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code barres scanner = “8452943185237”</a:t>
                      </a:r>
                      <a:endParaRPr sz="1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code barres attendu = “3400936486294”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un message d’erreur s’affiche pour signaler que cette objet n’est pas dans ce casier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un message d’erreur s’affiche pour signaler que cette objet n’est pas dans ce casier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oui</a:t>
                      </a:r>
                      <a:endParaRPr b="1"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la quantité prise est trop élevée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quantité Disponible = “5”</a:t>
                      </a:r>
                      <a:endParaRPr sz="1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quantité demandée = “7”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un message d’erreur s’affiche pour signaler que la quantité demandée est trop élevée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un message d’erreur s’affiche pour signaler que la quantité demandée est trop élevée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oui</a:t>
                      </a:r>
                      <a:endParaRPr b="1" sz="12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graphicFrame>
        <p:nvGraphicFramePr>
          <p:cNvPr id="232" name="Google Shape;232;p32"/>
          <p:cNvGraphicFramePr/>
          <p:nvPr/>
        </p:nvGraphicFramePr>
        <p:xfrm>
          <a:off x="2650125" y="1193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{A203B94A-F449-4AF1-B236-CA695B458F6A}</a:tableStyleId>
              </a:tblPr>
              <a:tblGrid>
                <a:gridCol w="1159200"/>
                <a:gridCol w="1171575"/>
                <a:gridCol w="1400175"/>
                <a:gridCol w="1276350"/>
                <a:gridCol w="723900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un casier est ouvert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numeroCasier = “1”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programme passe à la prochaine vérification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programme passe à la prochaine vérification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oui</a:t>
                      </a:r>
                      <a:endParaRPr b="1"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code-barres correspond à l’objet dans le casier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code barres scanner = “3400936486294”</a:t>
                      </a:r>
                      <a:endParaRPr sz="1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code barres attendu = “3400936486294”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programme passe à la suite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programme passe à la suite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oui</a:t>
                      </a:r>
                      <a:endParaRPr b="1" sz="12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la quantité demandée n’est pas trop élevée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quantité Disponible = “5”</a:t>
                      </a:r>
                      <a:endParaRPr sz="1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quantité demandée = “2”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programme m’est à jour les données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programme m’est à jour les données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00"/>
                        <a:t>oui</a:t>
                      </a:r>
                      <a:endParaRPr b="1" sz="12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3"/>
          <p:cNvSpPr txBox="1"/>
          <p:nvPr>
            <p:ph type="title"/>
          </p:nvPr>
        </p:nvSpPr>
        <p:spPr>
          <a:xfrm>
            <a:off x="729450" y="584800"/>
            <a:ext cx="7469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Scénario : Mise à jour des mouvements</a:t>
            </a:r>
            <a:endParaRPr/>
          </a:p>
        </p:txBody>
      </p:sp>
      <p:pic>
        <p:nvPicPr>
          <p:cNvPr id="238" name="Google Shape;238;p33"/>
          <p:cNvPicPr preferRelativeResize="0"/>
          <p:nvPr/>
        </p:nvPicPr>
        <p:blipFill rotWithShape="1">
          <a:blip r:embed="rId3">
            <a:alphaModFix/>
          </a:blip>
          <a:srcRect b="0" l="6349" r="0" t="8332"/>
          <a:stretch/>
        </p:blipFill>
        <p:spPr>
          <a:xfrm>
            <a:off x="3006500" y="1195175"/>
            <a:ext cx="3284874" cy="3948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075" y="2105600"/>
            <a:ext cx="7955850" cy="158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4"/>
          <p:cNvSpPr txBox="1"/>
          <p:nvPr>
            <p:ph type="title"/>
          </p:nvPr>
        </p:nvSpPr>
        <p:spPr>
          <a:xfrm>
            <a:off x="729450" y="578350"/>
            <a:ext cx="29145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Horodatage</a:t>
            </a:r>
            <a:endParaRPr/>
          </a:p>
        </p:txBody>
      </p:sp>
      <p:pic>
        <p:nvPicPr>
          <p:cNvPr id="245" name="Google Shape;2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4038" y="1543050"/>
            <a:ext cx="5495925" cy="23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/>
          <p:nvPr>
            <p:ph type="title"/>
          </p:nvPr>
        </p:nvSpPr>
        <p:spPr>
          <a:xfrm>
            <a:off x="729450" y="578375"/>
            <a:ext cx="31269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Requête SQL</a:t>
            </a:r>
            <a:endParaRPr/>
          </a:p>
        </p:txBody>
      </p:sp>
      <p:sp>
        <p:nvSpPr>
          <p:cNvPr id="251" name="Google Shape;251;p35"/>
          <p:cNvSpPr txBox="1"/>
          <p:nvPr/>
        </p:nvSpPr>
        <p:spPr>
          <a:xfrm>
            <a:off x="729450" y="1945125"/>
            <a:ext cx="8451900" cy="22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  <a:latin typeface="Lato"/>
                <a:ea typeface="Lato"/>
                <a:cs typeface="Lato"/>
                <a:sym typeface="Lato"/>
              </a:rPr>
              <a:t>INSERT INTO</a:t>
            </a:r>
            <a:r>
              <a:rPr lang="fr" sz="1800">
                <a:latin typeface="Lato"/>
                <a:ea typeface="Lato"/>
                <a:cs typeface="Lato"/>
                <a:sym typeface="Lato"/>
              </a:rPr>
              <a:t> Mouvement(idUtilisateur, idStock, idAction, Quantite, Horodatage) </a:t>
            </a:r>
            <a:r>
              <a:rPr lang="fr" sz="1800">
                <a:solidFill>
                  <a:srgbClr val="0000FF"/>
                </a:solidFill>
                <a:latin typeface="Lato"/>
                <a:ea typeface="Lato"/>
                <a:cs typeface="Lato"/>
                <a:sym typeface="Lato"/>
              </a:rPr>
              <a:t>VALUES</a:t>
            </a:r>
            <a:r>
              <a:rPr lang="fr" sz="1800">
                <a:latin typeface="Lato"/>
                <a:ea typeface="Lato"/>
                <a:cs typeface="Lato"/>
                <a:sym typeface="Lato"/>
              </a:rPr>
              <a:t> (‘2’, ‘1’,  ‘1’, ‘5’, ‘2020-05-04 12:04:55’);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52" name="Google Shape;25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8350" y="3270225"/>
            <a:ext cx="6196526" cy="67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/>
          <p:nvPr>
            <p:ph type="title"/>
          </p:nvPr>
        </p:nvSpPr>
        <p:spPr>
          <a:xfrm>
            <a:off x="2601825" y="2073525"/>
            <a:ext cx="34521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4200"/>
              <a:t>Conclusion</a:t>
            </a:r>
            <a:endParaRPr sz="4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