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5143500" cx="9144000"/>
  <p:notesSz cx="6858000" cy="9144000"/>
  <p:embeddedFontLst>
    <p:embeddedFont>
      <p:font typeface="Raleway"/>
      <p:regular r:id="rId29"/>
      <p:bold r:id="rId30"/>
      <p:italic r:id="rId31"/>
      <p:boldItalic r:id="rId32"/>
    </p:embeddedFont>
    <p:embeddedFont>
      <p:font typeface="Lato"/>
      <p:regular r:id="rId33"/>
      <p:bold r:id="rId34"/>
      <p:italic r:id="rId35"/>
      <p:boldItalic r:id="rId36"/>
    </p:embeddedFont>
    <p:embeddedFont>
      <p:font typeface="Raleway Medium"/>
      <p:regular r:id="rId37"/>
      <p:bold r:id="rId38"/>
      <p:italic r:id="rId39"/>
      <p:boldItalic r:id="rId40"/>
    </p:embeddedFont>
    <p:embeddedFont>
      <p:font typeface="Quicksand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1FCF9698-B328-4EE6-A32C-09D2D6846C8C}">
  <a:tblStyle styleId="{1FCF9698-B328-4EE6-A32C-09D2D6846C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03D1FBD-7963-4BDE-9297-E4558286CC4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59A6CB6-9FFD-4B5F-87B9-AE83534C33E9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71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boldItalic.fntdata"/><Relationship Id="rId20" Type="http://schemas.openxmlformats.org/officeDocument/2006/relationships/slide" Target="slides/slide13.xml"/><Relationship Id="rId42" Type="http://schemas.openxmlformats.org/officeDocument/2006/relationships/font" Target="fonts/Quicksand-bold.fntdata"/><Relationship Id="rId41" Type="http://schemas.openxmlformats.org/officeDocument/2006/relationships/font" Target="fonts/Quicksand-regular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-italic.fntdata"/><Relationship Id="rId30" Type="http://schemas.openxmlformats.org/officeDocument/2006/relationships/font" Target="fonts/Raleway-bold.fntdata"/><Relationship Id="rId11" Type="http://schemas.openxmlformats.org/officeDocument/2006/relationships/slide" Target="slides/slide4.xml"/><Relationship Id="rId33" Type="http://schemas.openxmlformats.org/officeDocument/2006/relationships/font" Target="fonts/Lato-regular.fntdata"/><Relationship Id="rId10" Type="http://schemas.openxmlformats.org/officeDocument/2006/relationships/slide" Target="slides/slide3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6.xml"/><Relationship Id="rId35" Type="http://schemas.openxmlformats.org/officeDocument/2006/relationships/font" Target="fonts/Lato-italic.fntdata"/><Relationship Id="rId12" Type="http://schemas.openxmlformats.org/officeDocument/2006/relationships/slide" Target="slides/slide5.xml"/><Relationship Id="rId34" Type="http://schemas.openxmlformats.org/officeDocument/2006/relationships/font" Target="fonts/Lato-bold.fntdata"/><Relationship Id="rId15" Type="http://schemas.openxmlformats.org/officeDocument/2006/relationships/slide" Target="slides/slide8.xml"/><Relationship Id="rId37" Type="http://schemas.openxmlformats.org/officeDocument/2006/relationships/font" Target="fonts/RalewayMedium-regular.fntdata"/><Relationship Id="rId14" Type="http://schemas.openxmlformats.org/officeDocument/2006/relationships/slide" Target="slides/slide7.xml"/><Relationship Id="rId36" Type="http://schemas.openxmlformats.org/officeDocument/2006/relationships/font" Target="fonts/Lato-boldItalic.fntdata"/><Relationship Id="rId17" Type="http://schemas.openxmlformats.org/officeDocument/2006/relationships/slide" Target="slides/slide10.xml"/><Relationship Id="rId39" Type="http://schemas.openxmlformats.org/officeDocument/2006/relationships/font" Target="fonts/RalewayMedium-italic.fntdata"/><Relationship Id="rId16" Type="http://schemas.openxmlformats.org/officeDocument/2006/relationships/slide" Target="slides/slide9.xml"/><Relationship Id="rId38" Type="http://schemas.openxmlformats.org/officeDocument/2006/relationships/font" Target="fonts/RalewayMedium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131664260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131664260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2d344e704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52d344e704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131664260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131664260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84c3d00a9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84c3d00a9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131664260_2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131664260_2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2d344e704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52d344e70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29b52069f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29b52069f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52d344e70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52d344e70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2d344e704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52d344e70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52d344e704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52d344e70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729b52069f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729b52069f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729b52069f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729b52069f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729b52069f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729b52069f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29b52069f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729b52069f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52d344e704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52d344e704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729b52069f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729b52069f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52d344e704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52d344e704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29b52069f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29b52069f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729b52069f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729b52069f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729b52069f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729b52069f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" name="Google Shape;88;p1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89" name="Google Shape;89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4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96" name="Google Shape;96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15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" name="Google Shape;102;p1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03" name="Google Shape;103;p1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" name="Google Shape;110;p1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1" name="Google Shape;111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" name="Google Shape;119;p1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0" name="Google Shape;120;p1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" name="Google Shape;126;p1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7" name="Google Shape;127;p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19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20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34" name="Google Shape;134;p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20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2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2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41" name="Google Shape;141;p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21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4" name="Google Shape;144;p21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5" name="Google Shape;145;p21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9" name="Google Shape;149;p2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3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52" name="Google Shape;152;p2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23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draw.io/?page-id=zCEkdhln0y9B8OPpOghY&amp;scale=auto#G19ERgnrLYXWq8mvxkfaKOhB_ADCAcMAtc" TargetMode="External"/><Relationship Id="rId4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draw.io/?page-id=zCEkdhln0y9B8OPpOghY&amp;scale=auto#G19ERgnrLYXWq8mvxkfaKOhB_ADCAcMAtc" TargetMode="External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17.png"/><Relationship Id="rId5" Type="http://schemas.openxmlformats.org/officeDocument/2006/relationships/image" Target="../media/image33.png"/><Relationship Id="rId6" Type="http://schemas.openxmlformats.org/officeDocument/2006/relationships/image" Target="../media/image8.png"/><Relationship Id="rId7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28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Relationship Id="rId7" Type="http://schemas.openxmlformats.org/officeDocument/2006/relationships/image" Target="../media/image22.png"/><Relationship Id="rId8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9475" y="645800"/>
            <a:ext cx="1022525" cy="1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 txBox="1"/>
          <p:nvPr>
            <p:ph type="ctrTitle"/>
          </p:nvPr>
        </p:nvSpPr>
        <p:spPr>
          <a:xfrm>
            <a:off x="729450" y="1322450"/>
            <a:ext cx="3390900" cy="7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Bee-Honey’t</a:t>
            </a:r>
            <a:endParaRPr/>
          </a:p>
        </p:txBody>
      </p:sp>
      <p:sp>
        <p:nvSpPr>
          <p:cNvPr id="165" name="Google Shape;165;p25"/>
          <p:cNvSpPr txBox="1"/>
          <p:nvPr>
            <p:ph idx="1" type="subTitle"/>
          </p:nvPr>
        </p:nvSpPr>
        <p:spPr>
          <a:xfrm>
            <a:off x="729450" y="21165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BTS SN 2019/2020</a:t>
            </a:r>
            <a:endParaRPr sz="1600"/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7263675" y="1578575"/>
            <a:ext cx="793775" cy="7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2025" y="2116675"/>
            <a:ext cx="2281524" cy="22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>
            <p:ph idx="1" type="subTitle"/>
          </p:nvPr>
        </p:nvSpPr>
        <p:spPr>
          <a:xfrm>
            <a:off x="6709800" y="4765525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VILLESSECHE  Ethan</a:t>
            </a:r>
            <a:endParaRPr sz="14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69" name="Google Shape;169;p25"/>
          <p:cNvSpPr txBox="1"/>
          <p:nvPr>
            <p:ph idx="1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729450" y="5869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729450" y="1521325"/>
            <a:ext cx="7688700" cy="32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Présentation générale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Expression du besoin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Technologie de transmission sans fil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Présentation du </a:t>
            </a:r>
            <a:r>
              <a:rPr lang="fr"/>
              <a:t>système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Cahier des charges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Présentation personnelle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Fonctionnalités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Planification des tâches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Protocole MQTT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Communication avec TTN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Ressources techniques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Ressources logicielles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Interface Homme-Machine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Scénario : visualiser les données d’une ruche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Tests de validation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Conclusion</a:t>
            </a:r>
            <a:endParaRPr/>
          </a:p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77" name="Google Shape;177;p26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178" name="Google Shape;178;p26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9475" y="645800"/>
            <a:ext cx="1022525" cy="1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7"/>
          <p:cNvSpPr txBox="1"/>
          <p:nvPr>
            <p:ph type="ctrTitle"/>
          </p:nvPr>
        </p:nvSpPr>
        <p:spPr>
          <a:xfrm>
            <a:off x="729450" y="1322450"/>
            <a:ext cx="3968100" cy="17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générale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7"/>
          <p:cNvSpPr txBox="1"/>
          <p:nvPr>
            <p:ph idx="1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7263675" y="1578575"/>
            <a:ext cx="793775" cy="7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2025" y="2116675"/>
            <a:ext cx="2281524" cy="22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7"/>
          <p:cNvSpPr txBox="1"/>
          <p:nvPr>
            <p:ph idx="1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VILLESSECHE  Ethan</a:t>
            </a:r>
            <a:endParaRPr/>
          </a:p>
        </p:txBody>
      </p:sp>
      <p:sp>
        <p:nvSpPr>
          <p:cNvPr id="189" name="Google Shape;189;p27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Bee-Honey’t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Google Shape;195;p28"/>
          <p:cNvCxnSpPr>
            <a:endCxn id="196" idx="3"/>
          </p:cNvCxnSpPr>
          <p:nvPr/>
        </p:nvCxnSpPr>
        <p:spPr>
          <a:xfrm flipH="1">
            <a:off x="4871526" y="3328138"/>
            <a:ext cx="2031300" cy="70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8"/>
          <p:cNvCxnSpPr>
            <a:endCxn id="198" idx="1"/>
          </p:cNvCxnSpPr>
          <p:nvPr/>
        </p:nvCxnSpPr>
        <p:spPr>
          <a:xfrm flipH="1" rot="10800000">
            <a:off x="1953875" y="1976100"/>
            <a:ext cx="1757400" cy="80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9" name="Google Shape;199;p28"/>
          <p:cNvCxnSpPr>
            <a:endCxn id="196" idx="1"/>
          </p:cNvCxnSpPr>
          <p:nvPr/>
        </p:nvCxnSpPr>
        <p:spPr>
          <a:xfrm>
            <a:off x="1970050" y="3640738"/>
            <a:ext cx="1757400" cy="39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" name="Google Shape;200;p28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75" y="2124437"/>
            <a:ext cx="1881350" cy="18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275" y="1387875"/>
            <a:ext cx="1176451" cy="11764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Google Shape;202;p28"/>
          <p:cNvCxnSpPr>
            <a:endCxn id="198" idx="3"/>
          </p:cNvCxnSpPr>
          <p:nvPr/>
        </p:nvCxnSpPr>
        <p:spPr>
          <a:xfrm rot="10800000">
            <a:off x="4887726" y="1976100"/>
            <a:ext cx="1565700" cy="52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03" name="Google Shape;20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475" y="2124425"/>
            <a:ext cx="2168675" cy="19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7450" y="3465300"/>
            <a:ext cx="1144076" cy="11440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8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générale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5" name="Google Shape;205;p28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206" name="Google Shape;206;p2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7" name="Google Shape;207;p28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9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générale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14" name="Google Shape;214;p29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215" name="Google Shape;215;p2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6" name="Google Shape;216;p29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217" name="Google Shape;2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3611" y="1654453"/>
            <a:ext cx="1478958" cy="135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73" y="1694275"/>
            <a:ext cx="1429199" cy="1376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 rotWithShape="1">
          <a:blip r:embed="rId5">
            <a:alphaModFix/>
          </a:blip>
          <a:srcRect b="0" l="27209" r="0" t="0"/>
          <a:stretch/>
        </p:blipFill>
        <p:spPr>
          <a:xfrm>
            <a:off x="4808800" y="1654450"/>
            <a:ext cx="1076600" cy="135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1173" y="1680340"/>
            <a:ext cx="1479000" cy="1358506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9"/>
          <p:cNvSpPr txBox="1"/>
          <p:nvPr/>
        </p:nvSpPr>
        <p:spPr>
          <a:xfrm>
            <a:off x="303575" y="2986726"/>
            <a:ext cx="14292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Ensoleillement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(optionnel)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3116527" y="3087901"/>
            <a:ext cx="1479000" cy="2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Poids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7454763" y="3137814"/>
            <a:ext cx="1231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Humidité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4712000" y="3087900"/>
            <a:ext cx="1270200" cy="2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Température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5" name="Google Shape;22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1789925" y="3087900"/>
            <a:ext cx="1173850" cy="117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9"/>
          <p:cNvSpPr txBox="1"/>
          <p:nvPr/>
        </p:nvSpPr>
        <p:spPr>
          <a:xfrm>
            <a:off x="1570150" y="4274076"/>
            <a:ext cx="1613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Niveau de charge de la batterie </a:t>
            </a:r>
            <a:r>
              <a:rPr lang="fr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(optionnel)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7" name="Google Shape;227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9275" y="3087899"/>
            <a:ext cx="1270201" cy="1270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9"/>
          <p:cNvSpPr txBox="1"/>
          <p:nvPr/>
        </p:nvSpPr>
        <p:spPr>
          <a:xfrm>
            <a:off x="5998487" y="4358108"/>
            <a:ext cx="12318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Pression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/>
          <p:nvPr>
            <p:ph type="title"/>
          </p:nvPr>
        </p:nvSpPr>
        <p:spPr>
          <a:xfrm>
            <a:off x="729450" y="645175"/>
            <a:ext cx="5909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Technologie de transmission sans fil</a:t>
            </a:r>
            <a:endParaRPr/>
          </a:p>
        </p:txBody>
      </p:sp>
      <p:sp>
        <p:nvSpPr>
          <p:cNvPr id="234" name="Google Shape;234;p30"/>
          <p:cNvSpPr txBox="1"/>
          <p:nvPr/>
        </p:nvSpPr>
        <p:spPr>
          <a:xfrm>
            <a:off x="0" y="0"/>
            <a:ext cx="371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générale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35" name="Google Shape;235;p3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36" name="Google Shape;23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7263" y="1060988"/>
            <a:ext cx="2173628" cy="76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 rotWithShape="1">
          <a:blip r:embed="rId4">
            <a:alphaModFix/>
          </a:blip>
          <a:srcRect b="31813" l="0" r="0" t="31029"/>
          <a:stretch/>
        </p:blipFill>
        <p:spPr>
          <a:xfrm>
            <a:off x="2652013" y="1061001"/>
            <a:ext cx="2064586" cy="76712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graphicFrame>
        <p:nvGraphicFramePr>
          <p:cNvPr id="239" name="Google Shape;239;p30"/>
          <p:cNvGraphicFramePr/>
          <p:nvPr/>
        </p:nvGraphicFramePr>
        <p:xfrm>
          <a:off x="560450" y="1828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{1FCF9698-B328-4EE6-A32C-09D2D6846C8C}</a:tableStyleId>
              </a:tblPr>
              <a:tblGrid>
                <a:gridCol w="1572825"/>
                <a:gridCol w="3196875"/>
                <a:gridCol w="3253375"/>
              </a:tblGrid>
              <a:tr h="312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Fréquence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868 MHz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868 MHz 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Bande passante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500 - 125 KHz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100 Hz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443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Débit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0,3-37,5 kb/s (UL)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50 kb/s (DL)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100 b/s (UL)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600 b/s (DL)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44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Message max/jour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Illimité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140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12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Puissance émission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14 dBm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14 dBm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12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Autonomie de la batterie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105 mois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90 mois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12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Distance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5 km (urbain) / 15 km (rural)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10 km (urbain) / 50 km (rural)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12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Immunité au bruit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Très haute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Basse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15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Modulation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LoRa (propriétaire)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DBPSK / GFSK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0" name="Google Shape;240;p30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système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1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générale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7" name="Google Shape;247;p31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248" name="Google Shape;248;p3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4838100" y="3823075"/>
            <a:ext cx="7017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latin typeface="Lato"/>
                <a:ea typeface="Lato"/>
                <a:cs typeface="Lato"/>
                <a:sym typeface="Lato"/>
              </a:rPr>
              <a:t>MQTT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0" name="Google Shape;250;p31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251" name="Google Shape;251;p3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1637" y="1267200"/>
            <a:ext cx="7360712" cy="3958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système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2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générale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8" name="Google Shape;258;p32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259" name="Google Shape;259;p3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60" name="Google Shape;260;p32"/>
          <p:cNvSpPr txBox="1"/>
          <p:nvPr/>
        </p:nvSpPr>
        <p:spPr>
          <a:xfrm>
            <a:off x="4838100" y="3823075"/>
            <a:ext cx="7017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latin typeface="Lato"/>
                <a:ea typeface="Lato"/>
                <a:cs typeface="Lato"/>
                <a:sym typeface="Lato"/>
              </a:rPr>
              <a:t>MQTT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1" name="Google Shape;261;p32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262" name="Google Shape;262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6825" y="1590600"/>
            <a:ext cx="6410325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Cahier des charges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3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générale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69" name="Google Shape;269;p33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270" name="Google Shape;270;p3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aphicFrame>
        <p:nvGraphicFramePr>
          <p:cNvPr id="271" name="Google Shape;271;p33"/>
          <p:cNvGraphicFramePr/>
          <p:nvPr/>
        </p:nvGraphicFramePr>
        <p:xfrm>
          <a:off x="2764050" y="138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{1FCF9698-B328-4EE6-A32C-09D2D6846C8C}</a:tableStyleId>
              </a:tblPr>
              <a:tblGrid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Application Mobile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Étudiant 3 - VILLESSECHE Ethan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Quicksand"/>
                        <a:buChar char="●"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Consulter les données d’une ruche (vue “temps réel” + description + affichage des alertes)</a:t>
                      </a:r>
                      <a:endParaRPr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Quicksand"/>
                        <a:buChar char="●"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Recevoir les données actuelles des ruches (MQTT/Json)</a:t>
                      </a:r>
                      <a:endParaRPr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Quicksand"/>
                        <a:buChar char="●"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Récupérer les données enregistrées (HTTP/Json)</a:t>
                      </a:r>
                      <a:endParaRPr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Quicksand"/>
                        <a:buChar char="●"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Éditer les ruches</a:t>
                      </a:r>
                      <a:endParaRPr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Quicksand"/>
                        <a:buChar char="●"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Paramétrer une nouvelle ruche et les alertes</a:t>
                      </a:r>
                      <a:endParaRPr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Quicksand"/>
                        <a:buChar char="●"/>
                      </a:pPr>
                      <a:r>
                        <a:rPr lang="fr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Option :​ Déclencher les alertes (par sms)</a:t>
                      </a:r>
                      <a:endParaRPr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2" name="Google Shape;272;p33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9475" y="645800"/>
            <a:ext cx="1022525" cy="1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4"/>
          <p:cNvSpPr txBox="1"/>
          <p:nvPr>
            <p:ph type="ctrTitle"/>
          </p:nvPr>
        </p:nvSpPr>
        <p:spPr>
          <a:xfrm>
            <a:off x="729450" y="1322450"/>
            <a:ext cx="3968100" cy="17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personnelle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4"/>
          <p:cNvSpPr txBox="1"/>
          <p:nvPr>
            <p:ph idx="1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280" name="Google Shape;28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7263675" y="1578575"/>
            <a:ext cx="793775" cy="7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2025" y="2116675"/>
            <a:ext cx="2281524" cy="22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4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Bee-Honey’t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83" name="Google Shape;283;p34"/>
          <p:cNvSpPr txBox="1"/>
          <p:nvPr>
            <p:ph idx="1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284" name="Google Shape;284;p3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5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Fonctionnalités</a:t>
            </a:r>
            <a:endParaRPr/>
          </a:p>
        </p:txBody>
      </p:sp>
      <p:sp>
        <p:nvSpPr>
          <p:cNvPr id="290" name="Google Shape;290;p35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91" name="Google Shape;291;p3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92" name="Google Shape;292;p35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293" name="Google Shape;2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9150" y="1308950"/>
            <a:ext cx="5802450" cy="373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5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des tâches </a:t>
            </a:r>
            <a:endParaRPr/>
          </a:p>
        </p:txBody>
      </p:sp>
      <p:sp>
        <p:nvSpPr>
          <p:cNvPr id="300" name="Google Shape;300;p36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01" name="Google Shape;301;p3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2" name="Google Shape;302;p36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graphicFrame>
        <p:nvGraphicFramePr>
          <p:cNvPr id="303" name="Google Shape;303;p36"/>
          <p:cNvGraphicFramePr/>
          <p:nvPr/>
        </p:nvGraphicFramePr>
        <p:xfrm>
          <a:off x="1050825" y="1385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{1FCF9698-B328-4EE6-A32C-09D2D6846C8C}</a:tableStyleId>
              </a:tblPr>
              <a:tblGrid>
                <a:gridCol w="4615500"/>
                <a:gridCol w="1294050"/>
                <a:gridCol w="1132800"/>
              </a:tblGrid>
              <a:tr h="56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Cas d’utilisation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Priorité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Itération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54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FF0000"/>
                          </a:solidFill>
                        </a:rPr>
                        <a:t>Visualiser les données d’une ruche</a:t>
                      </a:r>
                      <a:endParaRPr b="1" sz="16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 sz="16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6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4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Pouvoir paramétrer la connexion avec TTN</a:t>
                      </a:r>
                      <a:endParaRPr b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Moyen</a:t>
                      </a:r>
                      <a:endParaRPr b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2</a:t>
                      </a:r>
                      <a:endParaRPr b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4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Gérer les ruches </a:t>
                      </a:r>
                      <a:endParaRPr b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M</a:t>
                      </a: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oyen</a:t>
                      </a:r>
                      <a:endParaRPr b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38761D"/>
                          </a:solidFill>
                        </a:rPr>
                        <a:t>2</a:t>
                      </a:r>
                      <a:endParaRPr b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4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Faire des graphiques des valeurs reçues</a:t>
                      </a:r>
                      <a:endParaRPr b="1" sz="16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basse</a:t>
                      </a:r>
                      <a:endParaRPr b="1" sz="16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3</a:t>
                      </a:r>
                      <a:endParaRPr b="1" sz="16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4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P</a:t>
                      </a: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aramétrer</a:t>
                      </a: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 les alertes sms </a:t>
                      </a:r>
                      <a:endParaRPr b="1" sz="16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basse</a:t>
                      </a:r>
                      <a:endParaRPr b="1" sz="16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rgbClr val="0000FF"/>
                          </a:solidFill>
                        </a:rPr>
                        <a:t>3</a:t>
                      </a:r>
                      <a:endParaRPr b="1" sz="16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04" name="Google Shape;304;p36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7"/>
          <p:cNvSpPr/>
          <p:nvPr/>
        </p:nvSpPr>
        <p:spPr>
          <a:xfrm>
            <a:off x="348200" y="1502588"/>
            <a:ext cx="8346900" cy="2904900"/>
          </a:xfrm>
          <a:prstGeom prst="roundRect">
            <a:avLst>
              <a:gd fmla="val 7164" name="adj"/>
            </a:avLst>
          </a:prstGeom>
          <a:noFill/>
          <a:ln cap="flat" cmpd="sng" w="19050">
            <a:solidFill>
              <a:srgbClr val="BF9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7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Communication avec TTN</a:t>
            </a:r>
            <a:endParaRPr/>
          </a:p>
        </p:txBody>
      </p:sp>
      <p:sp>
        <p:nvSpPr>
          <p:cNvPr id="311" name="Google Shape;311;p37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12" name="Google Shape;312;p3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13" name="Google Shape;313;p37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pic>
        <p:nvPicPr>
          <p:cNvPr id="314" name="Google Shape;31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175" y="2750800"/>
            <a:ext cx="20669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4063" y="1757563"/>
            <a:ext cx="967920" cy="24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 txBox="1"/>
          <p:nvPr/>
        </p:nvSpPr>
        <p:spPr>
          <a:xfrm>
            <a:off x="5452400" y="2763938"/>
            <a:ext cx="967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Device ID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7" name="Google Shape;31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0838" y="1757563"/>
            <a:ext cx="268359" cy="2415096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7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319" name="Google Shape;319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76200" y="168137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76200" y="23736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76200" y="29985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76200" y="36772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9575" y="2124437"/>
            <a:ext cx="1881350" cy="188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37"/>
          <p:cNvCxnSpPr>
            <a:stCxn id="314" idx="3"/>
            <a:endCxn id="316" idx="1"/>
          </p:cNvCxnSpPr>
          <p:nvPr/>
        </p:nvCxnSpPr>
        <p:spPr>
          <a:xfrm flipH="1" rot="10800000">
            <a:off x="3960100" y="2960613"/>
            <a:ext cx="1492200" cy="4500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8"/>
          <p:cNvSpPr txBox="1"/>
          <p:nvPr>
            <p:ph type="title"/>
          </p:nvPr>
        </p:nvSpPr>
        <p:spPr>
          <a:xfrm>
            <a:off x="729450" y="645175"/>
            <a:ext cx="5268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MQTT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31" name="Google Shape;331;p38"/>
          <p:cNvSpPr txBox="1"/>
          <p:nvPr>
            <p:ph idx="4294967295" type="subTitle"/>
          </p:nvPr>
        </p:nvSpPr>
        <p:spPr>
          <a:xfrm>
            <a:off x="7099275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sp>
        <p:nvSpPr>
          <p:cNvPr id="332" name="Google Shape;332;p38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333" name="Google Shape;3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0475" y="1602052"/>
            <a:ext cx="2284401" cy="171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8"/>
          <p:cNvPicPr preferRelativeResize="0"/>
          <p:nvPr/>
        </p:nvPicPr>
        <p:blipFill rotWithShape="1">
          <a:blip r:embed="rId4">
            <a:alphaModFix/>
          </a:blip>
          <a:srcRect b="31813" l="0" r="0" t="31029"/>
          <a:stretch/>
        </p:blipFill>
        <p:spPr>
          <a:xfrm>
            <a:off x="6150475" y="3684562"/>
            <a:ext cx="2284400" cy="84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6875" y="1385650"/>
            <a:ext cx="4102550" cy="349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8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337" name="Google Shape;337;p38"/>
          <p:cNvSpPr txBox="1"/>
          <p:nvPr/>
        </p:nvSpPr>
        <p:spPr>
          <a:xfrm>
            <a:off x="2014575" y="1860750"/>
            <a:ext cx="610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Topic</a:t>
            </a:r>
            <a:endParaRPr b="1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8" name="Google Shape;338;p38"/>
          <p:cNvSpPr/>
          <p:nvPr/>
        </p:nvSpPr>
        <p:spPr>
          <a:xfrm>
            <a:off x="3289775" y="2084850"/>
            <a:ext cx="710100" cy="169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8"/>
          <p:cNvSpPr/>
          <p:nvPr/>
        </p:nvSpPr>
        <p:spPr>
          <a:xfrm>
            <a:off x="2405700" y="2719900"/>
            <a:ext cx="710100" cy="169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0" name="Google Shape;340;p38"/>
          <p:cNvCxnSpPr>
            <a:stCxn id="337" idx="3"/>
            <a:endCxn id="338" idx="1"/>
          </p:cNvCxnSpPr>
          <p:nvPr/>
        </p:nvCxnSpPr>
        <p:spPr>
          <a:xfrm>
            <a:off x="2625375" y="2057550"/>
            <a:ext cx="664500" cy="112200"/>
          </a:xfrm>
          <a:prstGeom prst="curvedConnector3">
            <a:avLst>
              <a:gd fmla="val 49992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41" name="Google Shape;341;p38"/>
          <p:cNvCxnSpPr>
            <a:stCxn id="337" idx="2"/>
            <a:endCxn id="339" idx="0"/>
          </p:cNvCxnSpPr>
          <p:nvPr/>
        </p:nvCxnSpPr>
        <p:spPr>
          <a:xfrm flipH="1" rot="-5400000">
            <a:off x="2307525" y="2266800"/>
            <a:ext cx="465600" cy="440700"/>
          </a:xfrm>
          <a:prstGeom prst="curvedConnector3">
            <a:avLst>
              <a:gd fmla="val 49995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42" name="Google Shape;342;p38"/>
          <p:cNvSpPr/>
          <p:nvPr/>
        </p:nvSpPr>
        <p:spPr>
          <a:xfrm>
            <a:off x="3289775" y="3852300"/>
            <a:ext cx="710100" cy="169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9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Communication avec TTN</a:t>
            </a:r>
            <a:endParaRPr/>
          </a:p>
        </p:txBody>
      </p:sp>
      <p:sp>
        <p:nvSpPr>
          <p:cNvPr id="348" name="Google Shape;348;p39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49" name="Google Shape;349;p3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0" name="Google Shape;350;p39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graphicFrame>
        <p:nvGraphicFramePr>
          <p:cNvPr id="351" name="Google Shape;351;p39"/>
          <p:cNvGraphicFramePr/>
          <p:nvPr/>
        </p:nvGraphicFramePr>
        <p:xfrm>
          <a:off x="1908038" y="1593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{003D1FBD-7963-4BDE-9297-E4558286CC4A}</a:tableStyleId>
              </a:tblPr>
              <a:tblGrid>
                <a:gridCol w="745650"/>
                <a:gridCol w="2050575"/>
                <a:gridCol w="24528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Fport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nom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mesure(s)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1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portMesureEnergie</a:t>
                      </a:r>
                      <a:endParaRPr sz="11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tension,courant,charge</a:t>
                      </a:r>
                      <a:endParaRPr sz="1100"/>
                    </a:p>
                  </a:txBody>
                  <a:tcPr marT="63500" marB="63500" marR="63500" marL="63500" anchor="ctr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2</a:t>
                      </a:r>
                      <a:endParaRPr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portMesurePoids</a:t>
                      </a:r>
                      <a:endParaRPr sz="1100"/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poids</a:t>
                      </a:r>
                      <a:endParaRPr sz="1100"/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3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portMesureRuche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température,humidité (intérieur)</a:t>
                      </a:r>
                      <a:endParaRPr sz="11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4</a:t>
                      </a:r>
                      <a:endParaRPr sz="1200"/>
                    </a:p>
                  </a:txBody>
                  <a:tcPr marT="63500" marB="63500" marR="63500" marL="6350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portMesureEnvironeme</a:t>
                      </a:r>
                      <a:r>
                        <a:rPr lang="fr" sz="1100"/>
                        <a:t>n</a:t>
                      </a:r>
                      <a:r>
                        <a:rPr lang="fr" sz="1100"/>
                        <a:t>t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température, humidité,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pression atmosphérique(extérieure)</a:t>
                      </a:r>
                      <a:endParaRPr sz="1100"/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5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portMesureEnsoleillement</a:t>
                      </a:r>
                      <a:endParaRPr sz="11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ensoleillement</a:t>
                      </a:r>
                      <a:endParaRPr sz="1100"/>
                    </a:p>
                  </a:txBody>
                  <a:tcPr marT="63500" marB="63500" marR="63500" marL="63500" anchor="ctr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200"/>
                        <a:t>6</a:t>
                      </a:r>
                      <a:endParaRPr i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PortAntivol</a:t>
                      </a:r>
                      <a:endParaRPr sz="11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Antivol</a:t>
                      </a:r>
                      <a:endParaRPr sz="1100"/>
                    </a:p>
                  </a:txBody>
                  <a:tcPr marT="63500" marB="63500" marR="63500" marL="63500" anchor="ctr"/>
                </a:tc>
              </a:tr>
            </a:tbl>
          </a:graphicData>
        </a:graphic>
      </p:graphicFrame>
      <p:sp>
        <p:nvSpPr>
          <p:cNvPr id="352" name="Google Shape;352;p39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024" y="2949038"/>
            <a:ext cx="1912249" cy="191224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0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 techniques</a:t>
            </a:r>
            <a:endParaRPr/>
          </a:p>
        </p:txBody>
      </p:sp>
      <p:pic>
        <p:nvPicPr>
          <p:cNvPr id="359" name="Google Shape;359;p40"/>
          <p:cNvPicPr preferRelativeResize="0"/>
          <p:nvPr/>
        </p:nvPicPr>
        <p:blipFill rotWithShape="1">
          <a:blip r:embed="rId4">
            <a:alphaModFix/>
          </a:blip>
          <a:srcRect b="25659" l="4520" r="-4519" t="25998"/>
          <a:stretch/>
        </p:blipFill>
        <p:spPr>
          <a:xfrm>
            <a:off x="0" y="1721669"/>
            <a:ext cx="3398350" cy="9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0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61" name="Google Shape;361;p40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362" name="Google Shape;362;p4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63" name="Google Shape;36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45550" y="4045725"/>
            <a:ext cx="2892301" cy="7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5644" y="1496088"/>
            <a:ext cx="1831807" cy="13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6800" y="1402348"/>
            <a:ext cx="2434200" cy="219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3700" y="2949038"/>
            <a:ext cx="1831801" cy="183179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 logicielles</a:t>
            </a:r>
            <a:endParaRPr/>
          </a:p>
        </p:txBody>
      </p:sp>
      <p:sp>
        <p:nvSpPr>
          <p:cNvPr id="373" name="Google Shape;373;p41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74" name="Google Shape;374;p4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75" name="Google Shape;375;p41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graphicFrame>
        <p:nvGraphicFramePr>
          <p:cNvPr id="376" name="Google Shape;376;p41"/>
          <p:cNvGraphicFramePr/>
          <p:nvPr/>
        </p:nvGraphicFramePr>
        <p:xfrm>
          <a:off x="1049838" y="1385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{C59A6CB6-9FFD-4B5F-87B9-AE83534C33E9}</a:tableStyleId>
              </a:tblPr>
              <a:tblGrid>
                <a:gridCol w="3828500"/>
                <a:gridCol w="3215825"/>
              </a:tblGrid>
              <a:tr h="56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Désignation</a:t>
                      </a:r>
                      <a:endParaRPr b="1"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Caractéristiques</a:t>
                      </a:r>
                      <a:endParaRPr b="1"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</a:tr>
              <a:tr h="56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OS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GNU/Linux Ubuntu 16.04 LTS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</a:tr>
              <a:tr h="56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Environnement de développement 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Android Studio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</a:tr>
              <a:tr h="56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API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24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</a:tr>
              <a:tr h="56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Générateur de documentation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Doxygen version 1.8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</a:tr>
              <a:tr h="56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Gestion de versions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Subversion (RiouxSVN)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88900" marB="88900" marR="88900" marL="88900"/>
                </a:tc>
              </a:tr>
            </a:tbl>
          </a:graphicData>
        </a:graphic>
      </p:graphicFrame>
      <p:sp>
        <p:nvSpPr>
          <p:cNvPr id="377" name="Google Shape;377;p41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2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Homme-Machine (Activité principale)</a:t>
            </a:r>
            <a:endParaRPr/>
          </a:p>
        </p:txBody>
      </p:sp>
      <p:sp>
        <p:nvSpPr>
          <p:cNvPr id="383" name="Google Shape;383;p42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84" name="Google Shape;384;p4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5" name="Google Shape;385;p42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pic>
        <p:nvPicPr>
          <p:cNvPr id="386" name="Google Shape;38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125" y="1338650"/>
            <a:ext cx="2743745" cy="3658327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2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125" y="1338650"/>
            <a:ext cx="2743745" cy="3658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25" y="1338650"/>
            <a:ext cx="8616150" cy="2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3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Homme-Machine (Activité Ruche)</a:t>
            </a:r>
            <a:endParaRPr/>
          </a:p>
        </p:txBody>
      </p:sp>
      <p:sp>
        <p:nvSpPr>
          <p:cNvPr id="395" name="Google Shape;395;p43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96" name="Google Shape;396;p4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97" name="Google Shape;397;p43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398" name="Google Shape;398;p43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graphicFrame>
        <p:nvGraphicFramePr>
          <p:cNvPr id="399" name="Google Shape;399;p43"/>
          <p:cNvGraphicFramePr/>
          <p:nvPr/>
        </p:nvGraphicFramePr>
        <p:xfrm>
          <a:off x="3781788" y="324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{003D1FBD-7963-4BDE-9297-E4558286CC4A}</a:tableStyleId>
              </a:tblPr>
              <a:tblGrid>
                <a:gridCol w="723900"/>
                <a:gridCol w="1990725"/>
                <a:gridCol w="2381250"/>
              </a:tblGrid>
              <a:tr h="279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Fport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nom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mesure(s)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4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portMesureEnvironement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température, humidité,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pression atmosphérique(extérieure)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00" name="Google Shape;400;p43"/>
          <p:cNvSpPr/>
          <p:nvPr/>
        </p:nvSpPr>
        <p:spPr>
          <a:xfrm>
            <a:off x="7937800" y="2052125"/>
            <a:ext cx="598500" cy="207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3"/>
          <p:cNvSpPr/>
          <p:nvPr/>
        </p:nvSpPr>
        <p:spPr>
          <a:xfrm>
            <a:off x="421225" y="2259125"/>
            <a:ext cx="140400" cy="207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3"/>
          <p:cNvSpPr/>
          <p:nvPr/>
        </p:nvSpPr>
        <p:spPr>
          <a:xfrm>
            <a:off x="385600" y="1645425"/>
            <a:ext cx="1086300" cy="2070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3"/>
          <p:cNvSpPr/>
          <p:nvPr/>
        </p:nvSpPr>
        <p:spPr>
          <a:xfrm>
            <a:off x="2624250" y="2052125"/>
            <a:ext cx="1770900" cy="2070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4"/>
          <p:cNvSpPr txBox="1"/>
          <p:nvPr>
            <p:ph type="title"/>
          </p:nvPr>
        </p:nvSpPr>
        <p:spPr>
          <a:xfrm>
            <a:off x="729450" y="645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</a:t>
            </a:r>
            <a:r>
              <a:rPr lang="fr"/>
              <a:t>cénario</a:t>
            </a:r>
            <a:r>
              <a:rPr lang="fr"/>
              <a:t> : visualiser les </a:t>
            </a:r>
            <a:r>
              <a:rPr lang="fr"/>
              <a:t>données</a:t>
            </a:r>
            <a:r>
              <a:rPr lang="fr"/>
              <a:t> d’une ruche</a:t>
            </a:r>
            <a:endParaRPr/>
          </a:p>
        </p:txBody>
      </p:sp>
      <p:sp>
        <p:nvSpPr>
          <p:cNvPr id="409" name="Google Shape;409;p44"/>
          <p:cNvSpPr txBox="1"/>
          <p:nvPr/>
        </p:nvSpPr>
        <p:spPr>
          <a:xfrm>
            <a:off x="0" y="0"/>
            <a:ext cx="7688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1A1A1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Présentation personnelle</a:t>
            </a:r>
            <a:endParaRPr sz="2600">
              <a:solidFill>
                <a:srgbClr val="1A1A1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10" name="Google Shape;410;p4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11" name="Google Shape;411;p44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pic>
        <p:nvPicPr>
          <p:cNvPr id="412" name="Google Shape;4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000" y="1374200"/>
            <a:ext cx="6579967" cy="326467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4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graphicFrame>
        <p:nvGraphicFramePr>
          <p:cNvPr id="414" name="Google Shape;414;p44"/>
          <p:cNvGraphicFramePr/>
          <p:nvPr/>
        </p:nvGraphicFramePr>
        <p:xfrm>
          <a:off x="1071113" y="272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{003D1FBD-7963-4BDE-9297-E4558286CC4A}</a:tableStyleId>
              </a:tblPr>
              <a:tblGrid>
                <a:gridCol w="723900"/>
                <a:gridCol w="1990725"/>
                <a:gridCol w="238125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Fport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nom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mesure(s)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portMesureEnergie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tension,courant,charge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portMesurePoids</a:t>
                      </a:r>
                      <a:endParaRPr sz="11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poids</a:t>
                      </a:r>
                      <a:endParaRPr sz="11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portMesureRuche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température,humidité (intérieur)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4</a:t>
                      </a:r>
                      <a:endParaRPr sz="1100"/>
                    </a:p>
                  </a:txBody>
                  <a:tcPr marT="63500" marB="63500" marR="63500" marL="6350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portMesureEnvironement</a:t>
                      </a:r>
                      <a:endParaRPr sz="1100"/>
                    </a:p>
                  </a:txBody>
                  <a:tcPr marT="63500" marB="63500" marR="63500" marL="6350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température, humidité,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pression atmosphérique(extérieure)</a:t>
                      </a:r>
                      <a:endParaRPr sz="1100"/>
                    </a:p>
                  </a:txBody>
                  <a:tcPr marT="63500" marB="63500" marR="63500" marL="6350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5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portMesureEnsoleillement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ensoleillement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100"/>
                        <a:t>6</a:t>
                      </a:r>
                      <a:endParaRPr i="1"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PortAntivol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Antivol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5" name="Google Shape;415;p44"/>
          <p:cNvGraphicFramePr/>
          <p:nvPr/>
        </p:nvGraphicFramePr>
        <p:xfrm>
          <a:off x="1071125" y="362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{003D1FBD-7963-4BDE-9297-E4558286CC4A}</a:tableStyleId>
              </a:tblPr>
              <a:tblGrid>
                <a:gridCol w="723900"/>
                <a:gridCol w="1990725"/>
                <a:gridCol w="238125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Fport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nom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mesure(s)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4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portMesureEnvironement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température, humidité,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pression atmosphérique(extérieure)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16" name="Google Shape;41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463" y="1924038"/>
            <a:ext cx="664845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4"/>
          <p:cNvPicPr preferRelativeResize="0"/>
          <p:nvPr/>
        </p:nvPicPr>
        <p:blipFill rotWithShape="1">
          <a:blip r:embed="rId4">
            <a:alphaModFix/>
          </a:blip>
          <a:srcRect b="0" l="0" r="0" t="24828"/>
          <a:stretch/>
        </p:blipFill>
        <p:spPr>
          <a:xfrm>
            <a:off x="729438" y="1645463"/>
            <a:ext cx="6648450" cy="4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3" name="Google Shape;423;p45"/>
          <p:cNvSpPr txBox="1"/>
          <p:nvPr>
            <p:ph type="title"/>
          </p:nvPr>
        </p:nvSpPr>
        <p:spPr>
          <a:xfrm>
            <a:off x="729450" y="5869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 de validation</a:t>
            </a:r>
            <a:endParaRPr/>
          </a:p>
        </p:txBody>
      </p:sp>
      <p:graphicFrame>
        <p:nvGraphicFramePr>
          <p:cNvPr id="424" name="Google Shape;424;p45"/>
          <p:cNvGraphicFramePr/>
          <p:nvPr/>
        </p:nvGraphicFramePr>
        <p:xfrm>
          <a:off x="952500" y="1859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{1FCF9698-B328-4EE6-A32C-09D2D6846C8C}</a:tableStyleId>
              </a:tblPr>
              <a:tblGrid>
                <a:gridCol w="4324775"/>
                <a:gridCol w="2914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Test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Résultat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4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</a:t>
                      </a:r>
                      <a:r>
                        <a:rPr lang="fr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fficher les données reçues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4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Afficher les données de la “bonne” ruche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4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Afficher automatiquement les nouvelles données reçues 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425" name="Google Shape;4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1269" y="2240150"/>
            <a:ext cx="393600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5"/>
          <p:cNvSpPr txBox="1"/>
          <p:nvPr>
            <p:ph idx="4294967295" type="subTitle"/>
          </p:nvPr>
        </p:nvSpPr>
        <p:spPr>
          <a:xfrm>
            <a:off x="6443463" y="4749850"/>
            <a:ext cx="2434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VILLESSECHE  Ethan</a:t>
            </a:r>
            <a:endParaRPr sz="1000"/>
          </a:p>
        </p:txBody>
      </p:sp>
      <p:sp>
        <p:nvSpPr>
          <p:cNvPr id="427" name="Google Shape;427;p45"/>
          <p:cNvSpPr txBox="1"/>
          <p:nvPr>
            <p:ph idx="4294967295" type="subTitle"/>
          </p:nvPr>
        </p:nvSpPr>
        <p:spPr>
          <a:xfrm>
            <a:off x="7157100" y="46650"/>
            <a:ext cx="1986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BTS SN 2019/2020</a:t>
            </a:r>
            <a:endParaRPr/>
          </a:p>
        </p:txBody>
      </p:sp>
      <p:pic>
        <p:nvPicPr>
          <p:cNvPr id="428" name="Google Shape;42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1269" y="2711400"/>
            <a:ext cx="3936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1269" y="3130888"/>
            <a:ext cx="393600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