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5143500" cx="9144000"/>
  <p:notesSz cx="6858000" cy="9144000"/>
  <p:embeddedFontLst>
    <p:embeddedFont>
      <p:font typeface="Nunito"/>
      <p:regular r:id="rId34"/>
      <p:bold r:id="rId35"/>
      <p:italic r:id="rId36"/>
      <p:boldItalic r:id="rId37"/>
    </p:embeddedFont>
    <p:embeddedFont>
      <p:font typeface="Source Code Pro"/>
      <p:regular r:id="rId38"/>
      <p:bold r:id="rId39"/>
      <p:italic r:id="rId40"/>
      <p:boldItalic r:id="rId41"/>
    </p:embeddedFont>
    <p:embeddedFont>
      <p:font typeface="Bree Serif"/>
      <p:regular r:id="rId42"/>
    </p:embeddedFont>
    <p:embeddedFont>
      <p:font typeface="Lexend Deca"/>
      <p:regular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Vincent HUGO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270FFF0-FFB3-4D6C-B4EF-E9C9841D0ABC}">
  <a:tblStyle styleId="{3270FFF0-FFB3-4D6C-B4EF-E9C9841D0A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italic.fntdata"/><Relationship Id="rId20" Type="http://schemas.openxmlformats.org/officeDocument/2006/relationships/slide" Target="slides/slide13.xml"/><Relationship Id="rId42" Type="http://schemas.openxmlformats.org/officeDocument/2006/relationships/font" Target="fonts/BreeSerif-regular.fntdata"/><Relationship Id="rId41" Type="http://schemas.openxmlformats.org/officeDocument/2006/relationships/font" Target="fonts/SourceCodePro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LexendDeca-regular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Nunito-bold.fntdata"/><Relationship Id="rId12" Type="http://schemas.openxmlformats.org/officeDocument/2006/relationships/slide" Target="slides/slide5.xml"/><Relationship Id="rId34" Type="http://schemas.openxmlformats.org/officeDocument/2006/relationships/font" Target="fonts/Nunito-regular.fntdata"/><Relationship Id="rId15" Type="http://schemas.openxmlformats.org/officeDocument/2006/relationships/slide" Target="slides/slide8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7.xml"/><Relationship Id="rId36" Type="http://schemas.openxmlformats.org/officeDocument/2006/relationships/font" Target="fonts/Nunito-italic.fntdata"/><Relationship Id="rId17" Type="http://schemas.openxmlformats.org/officeDocument/2006/relationships/slide" Target="slides/slide10.xml"/><Relationship Id="rId39" Type="http://schemas.openxmlformats.org/officeDocument/2006/relationships/font" Target="fonts/SourceCodePro-bold.fntdata"/><Relationship Id="rId16" Type="http://schemas.openxmlformats.org/officeDocument/2006/relationships/slide" Target="slides/slide9.xml"/><Relationship Id="rId38" Type="http://schemas.openxmlformats.org/officeDocument/2006/relationships/font" Target="fonts/SourceCodePro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06-09T08:18:34.015">
    <p:pos x="6000" y="0"/>
    <p:text>gui = graphical user interface
Interface graphique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abaa6ccd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abaa6ccd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da78417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dda78417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da784170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dda784170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aedbc04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aedbc04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db6eec06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db6eec06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cfed799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ccfed799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df864a318b_1_2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df864a318b_1_2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cfb8d5c0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cfb8d5c0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ccfb8d5c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ccfb8d5c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df49a8a56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df49a8a56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ccfb8d5c0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ccfb8d5c0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df49a8a56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df49a8a56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b34c45c2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b34c45c2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ccfb8d5c0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ccfb8d5c0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ccfb8d5c0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ccfb8d5c0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cfb8d5c0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cfb8d5c0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e1edb202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e1edb202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ccfb8d5c0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ccfb8d5c0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da1655d06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da1655d06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7b34c45c2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7b34c45c2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7b34c45c2c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7b34c45c2c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da1655d06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da1655d06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7b34c45c2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7b34c45c2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7b34c45c2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7b34c45c2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ce6313a12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ce6313a12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3.jp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3.jp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6.pn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27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14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comments" Target="../comments/comment1.xml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11700" y="288525"/>
            <a:ext cx="8520600" cy="124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b="1" lang="f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Projet DARTS</a:t>
            </a:r>
            <a:endParaRPr b="1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Revue finale</a:t>
            </a:r>
            <a:endParaRPr b="1" sz="3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2237700" y="1910875"/>
            <a:ext cx="46686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00000"/>
                </a:solidFill>
              </a:rPr>
              <a:t>Etudiant IR 2 : </a:t>
            </a:r>
            <a:r>
              <a:rPr lang="fr" sz="2200">
                <a:solidFill>
                  <a:srgbClr val="000000"/>
                </a:solidFill>
              </a:rPr>
              <a:t>HUGON Vincent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30" name="Google Shape;130;p13"/>
          <p:cNvPicPr preferRelativeResize="0"/>
          <p:nvPr/>
        </p:nvPicPr>
        <p:blipFill rotWithShape="1">
          <a:blip r:embed="rId3">
            <a:alphaModFix/>
          </a:blip>
          <a:srcRect b="0" l="0" r="18870" t="0"/>
          <a:stretch/>
        </p:blipFill>
        <p:spPr>
          <a:xfrm>
            <a:off x="0" y="3196975"/>
            <a:ext cx="2004050" cy="15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223" y="2571750"/>
            <a:ext cx="2909550" cy="16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3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134" name="Google Shape;134;p13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>
            <p:ph type="title"/>
          </p:nvPr>
        </p:nvSpPr>
        <p:spPr>
          <a:xfrm>
            <a:off x="311700" y="157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Présentation</a:t>
            </a: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 projet DARTS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78438"/>
            <a:ext cx="1449275" cy="9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75" y="3019625"/>
            <a:ext cx="2127350" cy="17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3801" y="4053600"/>
            <a:ext cx="2636398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144" name="Google Shape;144;p14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5" name="Google Shape;14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4688" y="1397075"/>
            <a:ext cx="2714625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>
            <a:off x="819150" y="244225"/>
            <a:ext cx="7505700" cy="5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7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La cible</a:t>
            </a:r>
            <a:endParaRPr b="1" sz="2700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5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52" name="Google Shape;15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325" y="1021576"/>
            <a:ext cx="3411676" cy="341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0288" y="1420325"/>
            <a:ext cx="2977392" cy="230282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5"/>
          <p:cNvSpPr txBox="1"/>
          <p:nvPr/>
        </p:nvSpPr>
        <p:spPr>
          <a:xfrm>
            <a:off x="0" y="4743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55" name="Google Shape;15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4725" y="3738075"/>
            <a:ext cx="1449275" cy="9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 txBox="1"/>
          <p:nvPr>
            <p:ph type="title"/>
          </p:nvPr>
        </p:nvSpPr>
        <p:spPr>
          <a:xfrm>
            <a:off x="819150" y="251300"/>
            <a:ext cx="7505700" cy="5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Présentation</a:t>
            </a:r>
            <a:r>
              <a:rPr b="1" lang="fr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 modules </a:t>
            </a:r>
            <a:endParaRPr b="1" sz="2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6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62" name="Google Shape;162;p16"/>
          <p:cNvPicPr preferRelativeResize="0"/>
          <p:nvPr/>
        </p:nvPicPr>
        <p:blipFill rotWithShape="1">
          <a:blip r:embed="rId3">
            <a:alphaModFix/>
          </a:blip>
          <a:srcRect b="1859" l="0" r="0" t="-1860"/>
          <a:stretch/>
        </p:blipFill>
        <p:spPr>
          <a:xfrm>
            <a:off x="1662050" y="1536900"/>
            <a:ext cx="5351851" cy="22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6"/>
          <p:cNvSpPr/>
          <p:nvPr/>
        </p:nvSpPr>
        <p:spPr>
          <a:xfrm>
            <a:off x="4665950" y="1442575"/>
            <a:ext cx="2487300" cy="1860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4506750" y="35091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Bree Serif"/>
                <a:ea typeface="Bree Serif"/>
                <a:cs typeface="Bree Serif"/>
                <a:sym typeface="Bree Serif"/>
              </a:rPr>
              <a:t>Module ECRAN-DARTS</a:t>
            </a:r>
            <a:endParaRPr b="1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0" y="4743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725" y="3753000"/>
            <a:ext cx="1449275" cy="9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3801" y="4053600"/>
            <a:ext cx="26363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675" y="3019625"/>
            <a:ext cx="2127350" cy="175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 txBox="1"/>
          <p:nvPr>
            <p:ph type="title"/>
          </p:nvPr>
        </p:nvSpPr>
        <p:spPr>
          <a:xfrm>
            <a:off x="311700" y="141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Module ECRAN-DARTS de visualisation de partie </a:t>
            </a:r>
            <a:endParaRPr b="1" sz="2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7"/>
          <p:cNvSpPr txBox="1"/>
          <p:nvPr>
            <p:ph idx="1" type="body"/>
          </p:nvPr>
        </p:nvSpPr>
        <p:spPr>
          <a:xfrm>
            <a:off x="311700" y="890625"/>
            <a:ext cx="8520600" cy="36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0000"/>
                </a:solidFill>
              </a:rPr>
              <a:t>Ce module correspond à la partie “affichage” du système : 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Récupération d’informations​ envoyées par le terminal mobile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Affichage en “temps réel” des données de la partie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Calcul </a:t>
            </a:r>
            <a:r>
              <a:rPr lang="fr" sz="2000">
                <a:solidFill>
                  <a:srgbClr val="000000"/>
                </a:solidFill>
              </a:rPr>
              <a:t>et affichage </a:t>
            </a:r>
            <a:r>
              <a:rPr lang="fr" sz="2000">
                <a:solidFill>
                  <a:srgbClr val="000000"/>
                </a:solidFill>
              </a:rPr>
              <a:t>des statistiques pour la partie actuelle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Communication en Bluetooth uniquement avec le terminal mobile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Exécution en mode “Kiosque” sur la Raspberry Pi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5" name="Google Shape;1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7"/>
          <p:cNvSpPr txBox="1"/>
          <p:nvPr/>
        </p:nvSpPr>
        <p:spPr>
          <a:xfrm>
            <a:off x="0" y="47456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77" name="Google Shape;1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7349" y="3786275"/>
            <a:ext cx="603600" cy="92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7362" y="3639263"/>
            <a:ext cx="1449275" cy="121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3053" y="3749713"/>
            <a:ext cx="780828" cy="9935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7"/>
          <p:cNvSpPr txBox="1"/>
          <p:nvPr>
            <p:ph idx="12" type="sldNum"/>
          </p:nvPr>
        </p:nvSpPr>
        <p:spPr>
          <a:xfrm>
            <a:off x="8595309" y="4745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>
            <p:ph type="title"/>
          </p:nvPr>
        </p:nvSpPr>
        <p:spPr>
          <a:xfrm>
            <a:off x="311700" y="109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SzPts val="990"/>
              <a:buNone/>
            </a:pPr>
            <a:r>
              <a:rPr b="1" lang="fr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Raspberry Pi</a:t>
            </a:r>
            <a:endParaRPr b="1" sz="2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8"/>
          <p:cNvSpPr txBox="1"/>
          <p:nvPr>
            <p:ph idx="1" type="body"/>
          </p:nvPr>
        </p:nvSpPr>
        <p:spPr>
          <a:xfrm>
            <a:off x="311700" y="966500"/>
            <a:ext cx="8520600" cy="36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Nano-ordinateur </a:t>
            </a:r>
            <a:r>
              <a:rPr lang="fr" sz="2000">
                <a:solidFill>
                  <a:srgbClr val="000000"/>
                </a:solidFill>
              </a:rPr>
              <a:t>Modèle 4B 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Processeur</a:t>
            </a:r>
            <a:r>
              <a:rPr lang="fr" sz="2000">
                <a:solidFill>
                  <a:srgbClr val="000000"/>
                </a:solidFill>
              </a:rPr>
              <a:t> 1,2 GHz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1GO de RAM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fr" sz="2000">
                <a:solidFill>
                  <a:srgbClr val="000000"/>
                </a:solidFill>
              </a:rPr>
              <a:t>Carte SD 16GO avec Raspbian OS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87" name="Google Shape;187;p18"/>
          <p:cNvSpPr txBox="1"/>
          <p:nvPr>
            <p:ph idx="12" type="sldNum"/>
          </p:nvPr>
        </p:nvSpPr>
        <p:spPr>
          <a:xfrm>
            <a:off x="8595309" y="47488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0" y="47456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89" name="Google Shape;189;p18"/>
          <p:cNvPicPr preferRelativeResize="0"/>
          <p:nvPr/>
        </p:nvPicPr>
        <p:blipFill rotWithShape="1">
          <a:blip r:embed="rId3">
            <a:alphaModFix/>
          </a:blip>
          <a:srcRect b="20742" l="5123" r="2718" t="20211"/>
          <a:stretch/>
        </p:blipFill>
        <p:spPr>
          <a:xfrm>
            <a:off x="3887925" y="3130375"/>
            <a:ext cx="2667500" cy="170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3800" y="3960341"/>
            <a:ext cx="1150200" cy="78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6528" y="3578738"/>
            <a:ext cx="780828" cy="99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>
            <p:ph type="title"/>
          </p:nvPr>
        </p:nvSpPr>
        <p:spPr>
          <a:xfrm>
            <a:off x="311700" y="130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Planification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198" name="Google Shape;198;p19"/>
          <p:cNvSpPr/>
          <p:nvPr/>
        </p:nvSpPr>
        <p:spPr>
          <a:xfrm>
            <a:off x="473150" y="2268975"/>
            <a:ext cx="507300" cy="4677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3194250" y="2348625"/>
            <a:ext cx="315300" cy="308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9"/>
          <p:cNvSpPr/>
          <p:nvPr/>
        </p:nvSpPr>
        <p:spPr>
          <a:xfrm>
            <a:off x="6008800" y="2348625"/>
            <a:ext cx="315300" cy="308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8170875" y="2268975"/>
            <a:ext cx="507300" cy="467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269150" y="1204425"/>
            <a:ext cx="915300" cy="400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Lexend Deca"/>
                <a:ea typeface="Lexend Deca"/>
                <a:cs typeface="Lexend Deca"/>
                <a:sym typeface="Lexend Deca"/>
              </a:rPr>
              <a:t>DÉBUT</a:t>
            </a:r>
            <a:endParaRPr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7966875" y="1153725"/>
            <a:ext cx="915300" cy="5016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Lexend Deca"/>
                <a:ea typeface="Lexend Deca"/>
                <a:cs typeface="Lexend Deca"/>
                <a:sym typeface="Lexend Deca"/>
              </a:rPr>
              <a:t>Revue Finale</a:t>
            </a:r>
            <a:endParaRPr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2776800" y="1204413"/>
            <a:ext cx="1150200" cy="400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Lexend Deca"/>
                <a:ea typeface="Lexend Deca"/>
                <a:cs typeface="Lexend Deca"/>
                <a:sym typeface="Lexend Deca"/>
              </a:rPr>
              <a:t>Revue n°2</a:t>
            </a:r>
            <a:endParaRPr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5" name="Google Shape;205;p19"/>
          <p:cNvCxnSpPr>
            <a:stCxn id="198" idx="6"/>
            <a:endCxn id="199" idx="2"/>
          </p:cNvCxnSpPr>
          <p:nvPr/>
        </p:nvCxnSpPr>
        <p:spPr>
          <a:xfrm>
            <a:off x="980450" y="2502825"/>
            <a:ext cx="2213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6" name="Google Shape;206;p19"/>
          <p:cNvCxnSpPr>
            <a:stCxn id="199" idx="6"/>
            <a:endCxn id="200" idx="2"/>
          </p:cNvCxnSpPr>
          <p:nvPr/>
        </p:nvCxnSpPr>
        <p:spPr>
          <a:xfrm>
            <a:off x="3509550" y="2502825"/>
            <a:ext cx="24993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07" name="Google Shape;207;p19"/>
          <p:cNvCxnSpPr>
            <a:stCxn id="202" idx="2"/>
            <a:endCxn id="198" idx="0"/>
          </p:cNvCxnSpPr>
          <p:nvPr/>
        </p:nvCxnSpPr>
        <p:spPr>
          <a:xfrm>
            <a:off x="726800" y="1604625"/>
            <a:ext cx="0" cy="66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8" name="Google Shape;208;p19"/>
          <p:cNvSpPr txBox="1"/>
          <p:nvPr/>
        </p:nvSpPr>
        <p:spPr>
          <a:xfrm>
            <a:off x="473150" y="2607675"/>
            <a:ext cx="303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exend Deca"/>
                <a:ea typeface="Lexend Deca"/>
                <a:cs typeface="Lexend Deca"/>
                <a:sym typeface="Lexend Deca"/>
              </a:rPr>
              <a:t>Itération 1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9" name="Google Shape;209;p19"/>
          <p:cNvSpPr/>
          <p:nvPr/>
        </p:nvSpPr>
        <p:spPr>
          <a:xfrm rot="5400000">
            <a:off x="1963275" y="1761725"/>
            <a:ext cx="149400" cy="25965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9"/>
          <p:cNvSpPr txBox="1"/>
          <p:nvPr/>
        </p:nvSpPr>
        <p:spPr>
          <a:xfrm>
            <a:off x="686475" y="3124575"/>
            <a:ext cx="2649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Créer l'IHM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Mettre en oeuvre le Bluetooth et la Raspberry Pi</a:t>
            </a:r>
            <a:endParaRPr sz="1200"/>
          </a:p>
        </p:txBody>
      </p:sp>
      <p:sp>
        <p:nvSpPr>
          <p:cNvPr id="211" name="Google Shape;211;p19"/>
          <p:cNvSpPr/>
          <p:nvPr/>
        </p:nvSpPr>
        <p:spPr>
          <a:xfrm>
            <a:off x="5591350" y="1204425"/>
            <a:ext cx="1150200" cy="4002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Lexend Deca"/>
                <a:ea typeface="Lexend Deca"/>
                <a:cs typeface="Lexend Deca"/>
                <a:sym typeface="Lexend Deca"/>
              </a:rPr>
              <a:t>Revue n°3</a:t>
            </a:r>
            <a:endParaRPr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2" name="Google Shape;212;p19"/>
          <p:cNvCxnSpPr>
            <a:stCxn id="211" idx="2"/>
            <a:endCxn id="200" idx="0"/>
          </p:cNvCxnSpPr>
          <p:nvPr/>
        </p:nvCxnSpPr>
        <p:spPr>
          <a:xfrm>
            <a:off x="6166450" y="1604625"/>
            <a:ext cx="0" cy="744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19"/>
          <p:cNvCxnSpPr>
            <a:stCxn id="204" idx="2"/>
            <a:endCxn id="199" idx="0"/>
          </p:cNvCxnSpPr>
          <p:nvPr/>
        </p:nvCxnSpPr>
        <p:spPr>
          <a:xfrm>
            <a:off x="3351900" y="1604613"/>
            <a:ext cx="0" cy="744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19"/>
          <p:cNvCxnSpPr>
            <a:stCxn id="203" idx="2"/>
            <a:endCxn id="201" idx="0"/>
          </p:cNvCxnSpPr>
          <p:nvPr/>
        </p:nvCxnSpPr>
        <p:spPr>
          <a:xfrm>
            <a:off x="8424525" y="1655325"/>
            <a:ext cx="0" cy="61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19"/>
          <p:cNvCxnSpPr>
            <a:stCxn id="200" idx="6"/>
            <a:endCxn id="201" idx="2"/>
          </p:cNvCxnSpPr>
          <p:nvPr/>
        </p:nvCxnSpPr>
        <p:spPr>
          <a:xfrm>
            <a:off x="6324100" y="2502825"/>
            <a:ext cx="184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16" name="Google Shape;216;p19"/>
          <p:cNvSpPr txBox="1"/>
          <p:nvPr/>
        </p:nvSpPr>
        <p:spPr>
          <a:xfrm>
            <a:off x="3341150" y="2607675"/>
            <a:ext cx="283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exend Deca"/>
                <a:ea typeface="Lexend Deca"/>
                <a:cs typeface="Lexend Deca"/>
                <a:sym typeface="Lexend Deca"/>
              </a:rPr>
              <a:t>Itération 2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7" name="Google Shape;217;p19"/>
          <p:cNvSpPr/>
          <p:nvPr/>
        </p:nvSpPr>
        <p:spPr>
          <a:xfrm rot="5400000">
            <a:off x="4709500" y="1682525"/>
            <a:ext cx="149400" cy="27549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9"/>
          <p:cNvSpPr txBox="1"/>
          <p:nvPr/>
        </p:nvSpPr>
        <p:spPr>
          <a:xfrm>
            <a:off x="3325325" y="3124575"/>
            <a:ext cx="2835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Communiquer avec le terminal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Afficher les données d’une partie</a:t>
            </a:r>
            <a:endParaRPr sz="1200"/>
          </a:p>
        </p:txBody>
      </p:sp>
      <p:sp>
        <p:nvSpPr>
          <p:cNvPr id="219" name="Google Shape;219;p19"/>
          <p:cNvSpPr txBox="1"/>
          <p:nvPr/>
        </p:nvSpPr>
        <p:spPr>
          <a:xfrm>
            <a:off x="6160550" y="2607675"/>
            <a:ext cx="22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Lexend Deca"/>
                <a:ea typeface="Lexend Deca"/>
                <a:cs typeface="Lexend Deca"/>
                <a:sym typeface="Lexend Deca"/>
              </a:rPr>
              <a:t>Itération 3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20" name="Google Shape;220;p19"/>
          <p:cNvSpPr/>
          <p:nvPr/>
        </p:nvSpPr>
        <p:spPr>
          <a:xfrm rot="5400000">
            <a:off x="7213525" y="1997825"/>
            <a:ext cx="149400" cy="2124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6178950" y="3124575"/>
            <a:ext cx="24993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Gérer une partie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Afficher les statistiques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fr" sz="1200"/>
              <a:t>Configurer le mode Kiosque</a:t>
            </a:r>
            <a:endParaRPr sz="1200"/>
          </a:p>
        </p:txBody>
      </p:sp>
      <p:sp>
        <p:nvSpPr>
          <p:cNvPr id="222" name="Google Shape;222;p19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3" name="Google Shape;2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3800" y="3954741"/>
            <a:ext cx="1150200" cy="78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"/>
          <p:cNvSpPr txBox="1"/>
          <p:nvPr>
            <p:ph type="title"/>
          </p:nvPr>
        </p:nvSpPr>
        <p:spPr>
          <a:xfrm>
            <a:off x="819150" y="2437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Planification</a:t>
            </a:r>
            <a:endParaRPr b="1" sz="2700"/>
          </a:p>
        </p:txBody>
      </p:sp>
      <p:sp>
        <p:nvSpPr>
          <p:cNvPr id="229" name="Google Shape;229;p20"/>
          <p:cNvSpPr txBox="1"/>
          <p:nvPr>
            <p:ph idx="1" type="body"/>
          </p:nvPr>
        </p:nvSpPr>
        <p:spPr>
          <a:xfrm>
            <a:off x="819150" y="8895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Pour la planification des tâches nous avons 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utilisé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BeesBusy.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Cette planification nous a permis de pouvoir suivre l’évolution de chacun des modules du projet DARTS.</a:t>
            </a:r>
            <a:endParaRPr/>
          </a:p>
        </p:txBody>
      </p:sp>
      <p:sp>
        <p:nvSpPr>
          <p:cNvPr id="230" name="Google Shape;230;p20"/>
          <p:cNvSpPr txBox="1"/>
          <p:nvPr>
            <p:ph idx="12" type="sldNum"/>
          </p:nvPr>
        </p:nvSpPr>
        <p:spPr>
          <a:xfrm>
            <a:off x="8595309" y="47498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31" name="Google Shape;2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1250" y="1708300"/>
            <a:ext cx="5734050" cy="322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3800" y="3954741"/>
            <a:ext cx="1150200" cy="78855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0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/>
          <p:nvPr>
            <p:ph type="title"/>
          </p:nvPr>
        </p:nvSpPr>
        <p:spPr>
          <a:xfrm>
            <a:off x="819150" y="3600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Diagramme des cas d’utilisation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1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241" name="Google Shape;241;p21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2" name="Google Shape;242;p21"/>
          <p:cNvPicPr preferRelativeResize="0"/>
          <p:nvPr/>
        </p:nvPicPr>
        <p:blipFill rotWithShape="1">
          <a:blip r:embed="rId4">
            <a:alphaModFix/>
          </a:blip>
          <a:srcRect b="3062" l="1419" r="1351" t="2428"/>
          <a:stretch/>
        </p:blipFill>
        <p:spPr>
          <a:xfrm>
            <a:off x="1073850" y="1683650"/>
            <a:ext cx="6782950" cy="229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 txBox="1"/>
          <p:nvPr>
            <p:ph type="title"/>
          </p:nvPr>
        </p:nvSpPr>
        <p:spPr>
          <a:xfrm>
            <a:off x="311700" y="164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Diagramme de classes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249" name="Google Shape;2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2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1" name="Google Shape;251;p22"/>
          <p:cNvPicPr preferRelativeResize="0"/>
          <p:nvPr/>
        </p:nvPicPr>
        <p:blipFill rotWithShape="1">
          <a:blip r:embed="rId4">
            <a:alphaModFix/>
          </a:blip>
          <a:srcRect b="2882" l="24010" r="9570" t="9497"/>
          <a:stretch/>
        </p:blipFill>
        <p:spPr>
          <a:xfrm>
            <a:off x="1696250" y="737275"/>
            <a:ext cx="5663323" cy="420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311700" y="14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classe IhmDARTS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3"/>
          <p:cNvSpPr txBox="1"/>
          <p:nvPr>
            <p:ph idx="12" type="sldNum"/>
          </p:nvPr>
        </p:nvSpPr>
        <p:spPr>
          <a:xfrm>
            <a:off x="853785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5095" l="45056" r="28528" t="9118"/>
          <a:stretch/>
        </p:blipFill>
        <p:spPr>
          <a:xfrm>
            <a:off x="3420138" y="716775"/>
            <a:ext cx="2303736" cy="420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3"/>
          <p:cNvSpPr txBox="1"/>
          <p:nvPr/>
        </p:nvSpPr>
        <p:spPr>
          <a:xfrm>
            <a:off x="0" y="4743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261" name="Google Shape;261;p23"/>
          <p:cNvPicPr preferRelativeResize="0"/>
          <p:nvPr/>
        </p:nvPicPr>
        <p:blipFill rotWithShape="1">
          <a:blip r:embed="rId5">
            <a:alphaModFix/>
          </a:blip>
          <a:srcRect b="4242" l="57978" r="4705" t="12235"/>
          <a:stretch/>
        </p:blipFill>
        <p:spPr>
          <a:xfrm>
            <a:off x="2845350" y="716775"/>
            <a:ext cx="3515899" cy="442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 rotWithShape="1">
          <a:blip r:embed="rId6">
            <a:alphaModFix/>
          </a:blip>
          <a:srcRect b="38786" l="2893" r="53257" t="52318"/>
          <a:stretch/>
        </p:blipFill>
        <p:spPr>
          <a:xfrm>
            <a:off x="350800" y="1756025"/>
            <a:ext cx="2359675" cy="79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 rotWithShape="1">
          <a:blip r:embed="rId5">
            <a:alphaModFix/>
          </a:blip>
          <a:srcRect b="4240" l="58319" r="4706" t="63460"/>
          <a:stretch/>
        </p:blipFill>
        <p:spPr>
          <a:xfrm>
            <a:off x="5567575" y="1296813"/>
            <a:ext cx="3483648" cy="171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"/>
          <p:cNvSpPr txBox="1"/>
          <p:nvPr>
            <p:ph type="title"/>
          </p:nvPr>
        </p:nvSpPr>
        <p:spPr>
          <a:xfrm>
            <a:off x="311700" y="9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classe Communication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271" name="Google Shape;271;p24"/>
          <p:cNvPicPr preferRelativeResize="0"/>
          <p:nvPr/>
        </p:nvPicPr>
        <p:blipFill rotWithShape="1">
          <a:blip r:embed="rId4">
            <a:alphaModFix/>
          </a:blip>
          <a:srcRect b="901" l="1616" r="1577" t="0"/>
          <a:stretch/>
        </p:blipFill>
        <p:spPr>
          <a:xfrm>
            <a:off x="3030025" y="604200"/>
            <a:ext cx="3084724" cy="449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73" name="Google Shape;273;p24"/>
          <p:cNvPicPr preferRelativeResize="0"/>
          <p:nvPr/>
        </p:nvPicPr>
        <p:blipFill rotWithShape="1">
          <a:blip r:embed="rId4">
            <a:alphaModFix/>
          </a:blip>
          <a:srcRect b="847" l="2270" r="708" t="22787"/>
          <a:stretch/>
        </p:blipFill>
        <p:spPr>
          <a:xfrm>
            <a:off x="2783750" y="785888"/>
            <a:ext cx="3843951" cy="430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4"/>
          <p:cNvPicPr preferRelativeResize="0"/>
          <p:nvPr/>
        </p:nvPicPr>
        <p:blipFill rotWithShape="1">
          <a:blip r:embed="rId4">
            <a:alphaModFix/>
          </a:blip>
          <a:srcRect b="66935" l="2464" r="65656" t="27974"/>
          <a:stretch/>
        </p:blipFill>
        <p:spPr>
          <a:xfrm>
            <a:off x="266750" y="785900"/>
            <a:ext cx="2324324" cy="52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4"/>
          <p:cNvPicPr preferRelativeResize="0"/>
          <p:nvPr/>
        </p:nvPicPr>
        <p:blipFill rotWithShape="1">
          <a:blip r:embed="rId4">
            <a:alphaModFix/>
          </a:blip>
          <a:srcRect b="8490" l="2448" r="1517" t="74942"/>
          <a:stretch/>
        </p:blipFill>
        <p:spPr>
          <a:xfrm>
            <a:off x="3522450" y="1368750"/>
            <a:ext cx="5451324" cy="13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/>
          <p:nvPr>
            <p:ph type="title"/>
          </p:nvPr>
        </p:nvSpPr>
        <p:spPr>
          <a:xfrm>
            <a:off x="311700" y="103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classe Partie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5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82" name="Google Shape;28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5"/>
          <p:cNvSpPr txBox="1"/>
          <p:nvPr/>
        </p:nvSpPr>
        <p:spPr>
          <a:xfrm>
            <a:off x="0" y="4743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284" name="Google Shape;284;p25"/>
          <p:cNvPicPr preferRelativeResize="0"/>
          <p:nvPr/>
        </p:nvPicPr>
        <p:blipFill rotWithShape="1">
          <a:blip r:embed="rId4">
            <a:alphaModFix/>
          </a:blip>
          <a:srcRect b="7780" l="47725" r="12780" t="18883"/>
          <a:stretch/>
        </p:blipFill>
        <p:spPr>
          <a:xfrm>
            <a:off x="2766313" y="823500"/>
            <a:ext cx="3611376" cy="3772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/>
          <p:nvPr/>
        </p:nvSpPr>
        <p:spPr>
          <a:xfrm>
            <a:off x="3978588" y="3799725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Fin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90" name="Google Shape;290;p26"/>
          <p:cNvSpPr/>
          <p:nvPr/>
        </p:nvSpPr>
        <p:spPr>
          <a:xfrm>
            <a:off x="3876388" y="3900300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Partie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91" name="Google Shape;291;p26"/>
          <p:cNvSpPr txBox="1"/>
          <p:nvPr>
            <p:ph idx="1" type="body"/>
          </p:nvPr>
        </p:nvSpPr>
        <p:spPr>
          <a:xfrm>
            <a:off x="311700" y="916525"/>
            <a:ext cx="8520600" cy="36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500">
                <a:solidFill>
                  <a:srgbClr val="000000"/>
                </a:solidFill>
              </a:rPr>
              <a:t>L’IHM est constituée de trois écrans :</a:t>
            </a:r>
            <a:endParaRPr sz="1500">
              <a:solidFill>
                <a:srgbClr val="000000"/>
              </a:solidFill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1035400" y="1559525"/>
            <a:ext cx="7131300" cy="186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80008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6"/>
          <p:cNvSpPr txBox="1"/>
          <p:nvPr>
            <p:ph type="title"/>
          </p:nvPr>
        </p:nvSpPr>
        <p:spPr>
          <a:xfrm>
            <a:off x="311700" y="9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IHM : structure des écrans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6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296" name="Google Shape;296;p26"/>
          <p:cNvSpPr/>
          <p:nvPr/>
        </p:nvSpPr>
        <p:spPr>
          <a:xfrm>
            <a:off x="1863013" y="1990625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Accueil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97" name="Google Shape;297;p26"/>
          <p:cNvSpPr/>
          <p:nvPr/>
        </p:nvSpPr>
        <p:spPr>
          <a:xfrm>
            <a:off x="3875813" y="1990625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Partie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98" name="Google Shape;298;p26"/>
          <p:cNvSpPr/>
          <p:nvPr/>
        </p:nvSpPr>
        <p:spPr>
          <a:xfrm>
            <a:off x="5789163" y="1990625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Fin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cxnSp>
        <p:nvCxnSpPr>
          <p:cNvPr id="299" name="Google Shape;299;p26"/>
          <p:cNvCxnSpPr>
            <a:stCxn id="296" idx="3"/>
            <a:endCxn id="297" idx="1"/>
          </p:cNvCxnSpPr>
          <p:nvPr/>
        </p:nvCxnSpPr>
        <p:spPr>
          <a:xfrm>
            <a:off x="3312313" y="2413025"/>
            <a:ext cx="563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00" name="Google Shape;300;p26"/>
          <p:cNvCxnSpPr>
            <a:stCxn id="297" idx="3"/>
            <a:endCxn id="298" idx="1"/>
          </p:cNvCxnSpPr>
          <p:nvPr/>
        </p:nvCxnSpPr>
        <p:spPr>
          <a:xfrm>
            <a:off x="5325113" y="2413025"/>
            <a:ext cx="464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01" name="Google Shape;301;p26"/>
          <p:cNvCxnSpPr>
            <a:stCxn id="302" idx="6"/>
            <a:endCxn id="296" idx="1"/>
          </p:cNvCxnSpPr>
          <p:nvPr/>
        </p:nvCxnSpPr>
        <p:spPr>
          <a:xfrm>
            <a:off x="1341988" y="2413025"/>
            <a:ext cx="521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03" name="Google Shape;303;p26"/>
          <p:cNvSpPr/>
          <p:nvPr/>
        </p:nvSpPr>
        <p:spPr>
          <a:xfrm>
            <a:off x="7802013" y="2353325"/>
            <a:ext cx="139200" cy="119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6"/>
          <p:cNvSpPr/>
          <p:nvPr/>
        </p:nvSpPr>
        <p:spPr>
          <a:xfrm>
            <a:off x="7802013" y="3008575"/>
            <a:ext cx="139200" cy="119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6"/>
          <p:cNvSpPr/>
          <p:nvPr/>
        </p:nvSpPr>
        <p:spPr>
          <a:xfrm>
            <a:off x="1202788" y="3008575"/>
            <a:ext cx="139200" cy="119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1202788" y="2353325"/>
            <a:ext cx="139200" cy="119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6" name="Google Shape;306;p26"/>
          <p:cNvCxnSpPr>
            <a:stCxn id="298" idx="3"/>
            <a:endCxn id="303" idx="2"/>
          </p:cNvCxnSpPr>
          <p:nvPr/>
        </p:nvCxnSpPr>
        <p:spPr>
          <a:xfrm>
            <a:off x="7238463" y="2413025"/>
            <a:ext cx="563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07" name="Google Shape;307;p26"/>
          <p:cNvCxnSpPr>
            <a:stCxn id="303" idx="4"/>
            <a:endCxn id="304" idx="0"/>
          </p:cNvCxnSpPr>
          <p:nvPr/>
        </p:nvCxnSpPr>
        <p:spPr>
          <a:xfrm>
            <a:off x="7871613" y="2472725"/>
            <a:ext cx="0" cy="5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6"/>
          <p:cNvCxnSpPr>
            <a:stCxn id="304" idx="2"/>
            <a:endCxn id="305" idx="6"/>
          </p:cNvCxnSpPr>
          <p:nvPr/>
        </p:nvCxnSpPr>
        <p:spPr>
          <a:xfrm rot="10800000">
            <a:off x="1342112" y="3068275"/>
            <a:ext cx="645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26"/>
          <p:cNvCxnSpPr>
            <a:stCxn id="305" idx="0"/>
            <a:endCxn id="302" idx="4"/>
          </p:cNvCxnSpPr>
          <p:nvPr/>
        </p:nvCxnSpPr>
        <p:spPr>
          <a:xfrm rot="10800000">
            <a:off x="1272388" y="2472775"/>
            <a:ext cx="0" cy="535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0" name="Google Shape;3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75" y="3779013"/>
            <a:ext cx="1115725" cy="93496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 txBox="1"/>
          <p:nvPr/>
        </p:nvSpPr>
        <p:spPr>
          <a:xfrm>
            <a:off x="3658813" y="3429400"/>
            <a:ext cx="182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800080"/>
                </a:solidFill>
              </a:rPr>
              <a:t>QStackedWidget</a:t>
            </a:r>
            <a:endParaRPr sz="1900"/>
          </a:p>
        </p:txBody>
      </p:sp>
      <p:sp>
        <p:nvSpPr>
          <p:cNvPr id="312" name="Google Shape;312;p26"/>
          <p:cNvSpPr txBox="1"/>
          <p:nvPr/>
        </p:nvSpPr>
        <p:spPr>
          <a:xfrm>
            <a:off x="1856523" y="1559525"/>
            <a:ext cx="1449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0000"/>
                </a:solidFill>
              </a:rPr>
              <a:t>QWidget</a:t>
            </a:r>
            <a:endParaRPr sz="1900">
              <a:solidFill>
                <a:srgbClr val="FF0000"/>
              </a:solidFill>
            </a:endParaRPr>
          </a:p>
        </p:txBody>
      </p:sp>
      <p:sp>
        <p:nvSpPr>
          <p:cNvPr id="313" name="Google Shape;313;p26"/>
          <p:cNvSpPr txBox="1"/>
          <p:nvPr/>
        </p:nvSpPr>
        <p:spPr>
          <a:xfrm>
            <a:off x="3876398" y="1559525"/>
            <a:ext cx="1449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0000"/>
                </a:solidFill>
              </a:rPr>
              <a:t>QWidget</a:t>
            </a:r>
            <a:endParaRPr sz="1900">
              <a:solidFill>
                <a:srgbClr val="FF0000"/>
              </a:solidFill>
            </a:endParaRPr>
          </a:p>
        </p:txBody>
      </p:sp>
      <p:sp>
        <p:nvSpPr>
          <p:cNvPr id="314" name="Google Shape;314;p26"/>
          <p:cNvSpPr txBox="1"/>
          <p:nvPr/>
        </p:nvSpPr>
        <p:spPr>
          <a:xfrm>
            <a:off x="5789098" y="1559525"/>
            <a:ext cx="1449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0000"/>
                </a:solidFill>
              </a:rPr>
              <a:t>QWidget</a:t>
            </a:r>
            <a:endParaRPr sz="1900">
              <a:solidFill>
                <a:srgbClr val="FF0000"/>
              </a:solidFill>
            </a:endParaRPr>
          </a:p>
        </p:txBody>
      </p:sp>
      <p:sp>
        <p:nvSpPr>
          <p:cNvPr id="315" name="Google Shape;315;p26"/>
          <p:cNvSpPr/>
          <p:nvPr/>
        </p:nvSpPr>
        <p:spPr>
          <a:xfrm>
            <a:off x="3763038" y="3990050"/>
            <a:ext cx="1449300" cy="84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Écran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ree Serif"/>
                <a:ea typeface="Bree Serif"/>
                <a:cs typeface="Bree Serif"/>
                <a:sym typeface="Bree Serif"/>
              </a:rPr>
              <a:t>Accueil</a:t>
            </a:r>
            <a:endParaRPr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316" name="Google Shape;316;p26"/>
          <p:cNvSpPr txBox="1"/>
          <p:nvPr>
            <p:ph idx="12" type="sldNum"/>
          </p:nvPr>
        </p:nvSpPr>
        <p:spPr>
          <a:xfrm>
            <a:off x="8595309" y="47498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7"/>
          <p:cNvSpPr txBox="1"/>
          <p:nvPr>
            <p:ph type="title"/>
          </p:nvPr>
        </p:nvSpPr>
        <p:spPr>
          <a:xfrm>
            <a:off x="311700" y="14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L’IHM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7"/>
          <p:cNvSpPr txBox="1"/>
          <p:nvPr>
            <p:ph idx="1" type="body"/>
          </p:nvPr>
        </p:nvSpPr>
        <p:spPr>
          <a:xfrm>
            <a:off x="394550" y="614525"/>
            <a:ext cx="8520600" cy="38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L’écran d’accueil :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23" name="Google Shape;32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5600" y="3986804"/>
            <a:ext cx="1178375" cy="80787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325" name="Google Shape;32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59713"/>
            <a:ext cx="1115725" cy="93496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>
            <p:ph idx="12" type="sldNum"/>
          </p:nvPr>
        </p:nvSpPr>
        <p:spPr>
          <a:xfrm>
            <a:off x="8595284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7" name="Google Shape;32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5075" y="1145100"/>
            <a:ext cx="6059549" cy="340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 txBox="1"/>
          <p:nvPr>
            <p:ph type="title"/>
          </p:nvPr>
        </p:nvSpPr>
        <p:spPr>
          <a:xfrm>
            <a:off x="311700" y="9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</a:rPr>
              <a:t>L’IHM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333" name="Google Shape;333;p28"/>
          <p:cNvSpPr txBox="1"/>
          <p:nvPr>
            <p:ph idx="1" type="body"/>
          </p:nvPr>
        </p:nvSpPr>
        <p:spPr>
          <a:xfrm>
            <a:off x="311700" y="538925"/>
            <a:ext cx="8520600" cy="3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L’écran de la partie en cours :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34" name="Google Shape;3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5625" y="3935429"/>
            <a:ext cx="1178375" cy="80787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336" name="Google Shape;336;p28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37" name="Google Shape;33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2725" y="1077025"/>
            <a:ext cx="6375475" cy="3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859713"/>
            <a:ext cx="1115725" cy="934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9"/>
          <p:cNvSpPr txBox="1"/>
          <p:nvPr>
            <p:ph type="title"/>
          </p:nvPr>
        </p:nvSpPr>
        <p:spPr>
          <a:xfrm>
            <a:off x="311700" y="1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L’IHM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9"/>
          <p:cNvSpPr txBox="1"/>
          <p:nvPr>
            <p:ph idx="1" type="body"/>
          </p:nvPr>
        </p:nvSpPr>
        <p:spPr>
          <a:xfrm>
            <a:off x="311700" y="571875"/>
            <a:ext cx="8520600" cy="38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L'écran</a:t>
            </a:r>
            <a:r>
              <a:rPr lang="fr" sz="1600">
                <a:solidFill>
                  <a:srgbClr val="000000"/>
                </a:solidFill>
              </a:rPr>
              <a:t> de fin de partie :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45" name="Google Shape;3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425" y="4000417"/>
            <a:ext cx="1128575" cy="77373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9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347" name="Google Shape;347;p29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8" name="Google Shape;3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987" y="989400"/>
            <a:ext cx="6624024" cy="372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859713"/>
            <a:ext cx="1115725" cy="934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"/>
          <p:cNvSpPr txBox="1"/>
          <p:nvPr>
            <p:ph type="title"/>
          </p:nvPr>
        </p:nvSpPr>
        <p:spPr>
          <a:xfrm>
            <a:off x="311700" y="96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0"/>
          <p:cNvSpPr txBox="1"/>
          <p:nvPr>
            <p:ph idx="1" type="body"/>
          </p:nvPr>
        </p:nvSpPr>
        <p:spPr>
          <a:xfrm>
            <a:off x="311700" y="723625"/>
            <a:ext cx="8520600" cy="38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La cible détecte l’impact d’une fléchette et envoie une trame au terminal mobile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Le terminal mobile traite cette trame puis envoie une trame au module écran darts qui affiche les données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56" name="Google Shape;3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898" y="1903775"/>
            <a:ext cx="5093451" cy="283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63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0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359" name="Google Shape;359;p30"/>
          <p:cNvSpPr/>
          <p:nvPr/>
        </p:nvSpPr>
        <p:spPr>
          <a:xfrm>
            <a:off x="3901175" y="1598850"/>
            <a:ext cx="3238500" cy="3097800"/>
          </a:xfrm>
          <a:prstGeom prst="roundRect">
            <a:avLst>
              <a:gd fmla="val 9091" name="adj"/>
            </a:avLst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0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"/>
          <p:cNvSpPr txBox="1"/>
          <p:nvPr>
            <p:ph type="title"/>
          </p:nvPr>
        </p:nvSpPr>
        <p:spPr>
          <a:xfrm>
            <a:off x="311700" y="13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Transmission sans fil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1"/>
          <p:cNvSpPr txBox="1"/>
          <p:nvPr>
            <p:ph idx="1" type="body"/>
          </p:nvPr>
        </p:nvSpPr>
        <p:spPr>
          <a:xfrm>
            <a:off x="311700" y="820775"/>
            <a:ext cx="8520600" cy="3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Choix de la t</a:t>
            </a:r>
            <a:r>
              <a:rPr lang="fr">
                <a:solidFill>
                  <a:srgbClr val="000000"/>
                </a:solidFill>
              </a:rPr>
              <a:t>ransmission sans fil : </a:t>
            </a:r>
            <a:r>
              <a:rPr b="1" lang="fr">
                <a:solidFill>
                  <a:srgbClr val="000000"/>
                </a:solidFill>
              </a:rPr>
              <a:t>Bluetooth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rgbClr val="000000"/>
                </a:solidFill>
              </a:rPr>
              <a:t>Critères de choix : </a:t>
            </a:r>
            <a:endParaRPr sz="1600" u="sng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Disponible sur la Raspberry Pi et sur le terminal mobile (Android)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Permet l'échange bidirectionnel de données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Portée suffisante de quelques mètres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Débit (3 Mbit/s en 4.X) largement suffisant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API disponible sous </a:t>
            </a:r>
            <a:r>
              <a:rPr lang="fr" sz="1600">
                <a:solidFill>
                  <a:srgbClr val="000000"/>
                </a:solidFill>
              </a:rPr>
              <a:t>Qt5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Modulation de fréquence (FSK) et modulation de phases (PSK)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➢"/>
            </a:pPr>
            <a:r>
              <a:rPr lang="fr" sz="1600">
                <a:solidFill>
                  <a:srgbClr val="000000"/>
                </a:solidFill>
              </a:rPr>
              <a:t>fréquence de 2,4 GHz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367" name="Google Shape;36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874" y="820775"/>
            <a:ext cx="603600" cy="92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1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370" name="Google Shape;370;p31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 txBox="1"/>
          <p:nvPr>
            <p:ph type="title"/>
          </p:nvPr>
        </p:nvSpPr>
        <p:spPr>
          <a:xfrm>
            <a:off x="311700" y="217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Protocole de communication 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2"/>
          <p:cNvSpPr txBox="1"/>
          <p:nvPr>
            <p:ph idx="1" type="body"/>
          </p:nvPr>
        </p:nvSpPr>
        <p:spPr>
          <a:xfrm>
            <a:off x="311700" y="856100"/>
            <a:ext cx="8520600" cy="40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Trame générale :</a:t>
            </a:r>
            <a:r>
              <a:rPr lang="fr" sz="1529">
                <a:solidFill>
                  <a:srgbClr val="000000"/>
                </a:solidFill>
              </a:rPr>
              <a:t>	</a:t>
            </a:r>
            <a:r>
              <a:rPr lang="fr" sz="1329">
                <a:solidFill>
                  <a:schemeClr val="dk1"/>
                </a:solidFill>
              </a:rPr>
              <a:t>	</a:t>
            </a:r>
            <a:r>
              <a:rPr b="1" lang="fr" sz="1429">
                <a:solidFill>
                  <a:srgbClr val="38761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$DARTS;TYPE[;PARAMETRES]\r\n</a:t>
            </a:r>
            <a:endParaRPr b="1" sz="1429">
              <a:solidFill>
                <a:srgbClr val="38761D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2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Exemple : Trame début </a:t>
            </a:r>
            <a:r>
              <a:rPr lang="fr" sz="1529">
                <a:solidFill>
                  <a:srgbClr val="000000"/>
                </a:solidFill>
              </a:rPr>
              <a:t>	</a:t>
            </a:r>
            <a:r>
              <a:rPr b="1" lang="fr" sz="1429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$DARTS;START;</a:t>
            </a:r>
            <a:r>
              <a:rPr b="1" lang="fr" sz="1429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501</a:t>
            </a:r>
            <a:r>
              <a:rPr b="1" lang="fr" sz="1429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;2;Billy;Robert\r\n</a:t>
            </a:r>
            <a:endParaRPr b="1" sz="1429">
              <a:solidFill>
                <a:srgbClr val="99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2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Exemple : Trame touche</a:t>
            </a:r>
            <a:r>
              <a:rPr b="1"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fr" sz="1429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$DARTS;HIT;</a:t>
            </a:r>
            <a:r>
              <a:rPr b="1" lang="fr" sz="1429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r>
              <a:rPr b="1" lang="fr" sz="1429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1429">
                <a:solidFill>
                  <a:srgbClr val="741B4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r>
              <a:rPr b="1" lang="fr" sz="1429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r>
              <a:rPr b="1" lang="fr" sz="1429">
                <a:solidFill>
                  <a:srgbClr val="134F5C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b="1" lang="fr" sz="1429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;\r\n</a:t>
            </a:r>
            <a:endParaRPr b="1" sz="1429">
              <a:solidFill>
                <a:srgbClr val="0000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2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Exemple : Trame fin </a:t>
            </a:r>
            <a:r>
              <a:rPr b="1" lang="fr" sz="15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fr" sz="1529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	</a:t>
            </a:r>
            <a:r>
              <a:rPr b="1" lang="fr" sz="1429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$DARTS;FIN;</a:t>
            </a:r>
            <a:r>
              <a:rPr b="1" lang="fr" sz="1400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LE_GAGNANT</a:t>
            </a:r>
            <a:r>
              <a:rPr b="1" lang="fr" sz="1429">
                <a:solidFill>
                  <a:srgbClr val="99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\r\n</a:t>
            </a:r>
            <a:endParaRPr b="1" sz="1429">
              <a:solidFill>
                <a:srgbClr val="99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7" name="Google Shape;3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379" name="Google Shape;37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7125" y="1928388"/>
            <a:ext cx="2162175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2"/>
          <p:cNvSpPr txBox="1"/>
          <p:nvPr>
            <p:ph idx="12" type="sldNum"/>
          </p:nvPr>
        </p:nvSpPr>
        <p:spPr>
          <a:xfrm>
            <a:off x="8595309" y="474331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 txBox="1"/>
          <p:nvPr>
            <p:ph type="title"/>
          </p:nvPr>
        </p:nvSpPr>
        <p:spPr>
          <a:xfrm>
            <a:off x="311700" y="13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Dialoguer avec le terminal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3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388" name="Google Shape;38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7925" y="626025"/>
            <a:ext cx="3568149" cy="451747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3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4"/>
          <p:cNvSpPr txBox="1"/>
          <p:nvPr>
            <p:ph type="title"/>
          </p:nvPr>
        </p:nvSpPr>
        <p:spPr>
          <a:xfrm>
            <a:off x="311700" y="13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Scénario : démarrage d’une partie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5" name="Google Shape;3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5650" y="3777758"/>
            <a:ext cx="1408350" cy="965543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4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397" name="Google Shape;3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8354" y="654625"/>
            <a:ext cx="6327293" cy="4488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4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5"/>
          <p:cNvSpPr txBox="1"/>
          <p:nvPr>
            <p:ph type="title"/>
          </p:nvPr>
        </p:nvSpPr>
        <p:spPr>
          <a:xfrm>
            <a:off x="311700" y="189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Projet Qt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5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405" name="Google Shape;40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5425" y="4000417"/>
            <a:ext cx="1128575" cy="77373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5"/>
          <p:cNvSpPr txBox="1"/>
          <p:nvPr>
            <p:ph idx="1" type="body"/>
          </p:nvPr>
        </p:nvSpPr>
        <p:spPr>
          <a:xfrm>
            <a:off x="311700" y="820775"/>
            <a:ext cx="2909400" cy="4003500"/>
          </a:xfrm>
          <a:prstGeom prst="rect">
            <a:avLst/>
          </a:prstGeom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QT</a:t>
            </a:r>
            <a:r>
              <a:rPr b="1" lang="fr" sz="4531">
                <a:solidFill>
                  <a:srgbClr val="C0C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+= core gui widgets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QT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+= bluetooth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TARGET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= DARTS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TEMPLATE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= app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SOURCES</a:t>
            </a:r>
            <a:r>
              <a:rPr b="1" lang="fr" sz="4531">
                <a:solidFill>
                  <a:srgbClr val="C0C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+= main.cpp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communication.cpp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statistiques.cpp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ihmDarts.cpp	 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partie.cpp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HEADERS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+=        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communication.h 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statistiques.h   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ihmDarts.h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partie.h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3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8000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RESOURCES</a:t>
            </a:r>
            <a:r>
              <a:rPr b="1" lang="fr" sz="4531">
                <a:solidFill>
                  <a:srgbClr val="C0C0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+= \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53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icones.qrc</a:t>
            </a:r>
            <a:endParaRPr b="1" sz="4531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7" name="Google Shape;407;p35"/>
          <p:cNvSpPr txBox="1"/>
          <p:nvPr/>
        </p:nvSpPr>
        <p:spPr>
          <a:xfrm>
            <a:off x="311650" y="429325"/>
            <a:ext cx="271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Source Code Pro"/>
                <a:ea typeface="Source Code Pro"/>
                <a:cs typeface="Source Code Pro"/>
                <a:sym typeface="Source Code Pro"/>
              </a:rPr>
              <a:t>darts.pro</a:t>
            </a:r>
            <a:endParaRPr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8" name="Google Shape;408;p35"/>
          <p:cNvSpPr/>
          <p:nvPr/>
        </p:nvSpPr>
        <p:spPr>
          <a:xfrm>
            <a:off x="3313125" y="2079225"/>
            <a:ext cx="91200" cy="15609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5"/>
          <p:cNvSpPr/>
          <p:nvPr/>
        </p:nvSpPr>
        <p:spPr>
          <a:xfrm>
            <a:off x="3313125" y="840750"/>
            <a:ext cx="91200" cy="6669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5"/>
          <p:cNvSpPr/>
          <p:nvPr/>
        </p:nvSpPr>
        <p:spPr>
          <a:xfrm>
            <a:off x="3313125" y="1586125"/>
            <a:ext cx="91200" cy="4332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5"/>
          <p:cNvSpPr txBox="1"/>
          <p:nvPr/>
        </p:nvSpPr>
        <p:spPr>
          <a:xfrm>
            <a:off x="3660975" y="1002500"/>
            <a:ext cx="47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Modules Qt</a:t>
            </a:r>
            <a:endParaRPr/>
          </a:p>
        </p:txBody>
      </p:sp>
      <p:sp>
        <p:nvSpPr>
          <p:cNvPr id="412" name="Google Shape;412;p35"/>
          <p:cNvSpPr txBox="1"/>
          <p:nvPr/>
        </p:nvSpPr>
        <p:spPr>
          <a:xfrm>
            <a:off x="3660975" y="1602625"/>
            <a:ext cx="47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Nom de l’exécutable</a:t>
            </a:r>
            <a:endParaRPr/>
          </a:p>
        </p:txBody>
      </p:sp>
      <p:sp>
        <p:nvSpPr>
          <p:cNvPr id="413" name="Google Shape;413;p35"/>
          <p:cNvSpPr txBox="1"/>
          <p:nvPr/>
        </p:nvSpPr>
        <p:spPr>
          <a:xfrm>
            <a:off x="3660975" y="2744625"/>
            <a:ext cx="477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Codes source des classes de l’application</a:t>
            </a:r>
            <a:endParaRPr/>
          </a:p>
        </p:txBody>
      </p:sp>
      <p:pic>
        <p:nvPicPr>
          <p:cNvPr id="414" name="Google Shape;41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650" y="4133222"/>
            <a:ext cx="795847" cy="6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5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6" name="Google Shape;416;p35"/>
          <p:cNvSpPr/>
          <p:nvPr/>
        </p:nvSpPr>
        <p:spPr>
          <a:xfrm>
            <a:off x="3313125" y="3700025"/>
            <a:ext cx="91200" cy="4332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5"/>
          <p:cNvSpPr txBox="1"/>
          <p:nvPr/>
        </p:nvSpPr>
        <p:spPr>
          <a:xfrm>
            <a:off x="3604775" y="3757000"/>
            <a:ext cx="421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Resources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6"/>
          <p:cNvSpPr txBox="1"/>
          <p:nvPr>
            <p:ph type="title"/>
          </p:nvPr>
        </p:nvSpPr>
        <p:spPr>
          <a:xfrm>
            <a:off x="311700" y="9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Diagramme de déploiement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6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424" name="Google Shape;4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375" y="668875"/>
            <a:ext cx="7259250" cy="414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6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7" name="Google Shape;42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525" y="4015526"/>
            <a:ext cx="986350" cy="8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7"/>
          <p:cNvSpPr txBox="1"/>
          <p:nvPr>
            <p:ph type="title"/>
          </p:nvPr>
        </p:nvSpPr>
        <p:spPr>
          <a:xfrm>
            <a:off x="311700" y="189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Tests de validation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37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434" name="Google Shape;43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425" y="4000417"/>
            <a:ext cx="1128575" cy="77373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7"/>
          <p:cNvSpPr txBox="1"/>
          <p:nvPr>
            <p:ph idx="12" type="sldNum"/>
          </p:nvPr>
        </p:nvSpPr>
        <p:spPr>
          <a:xfrm>
            <a:off x="8595309" y="477414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436" name="Google Shape;436;p37"/>
          <p:cNvGraphicFramePr/>
          <p:nvPr/>
        </p:nvGraphicFramePr>
        <p:xfrm>
          <a:off x="952500" y="106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{3270FFF0-FFB3-4D6C-B4EF-E9C9841D0ABC}</a:tableStyleId>
              </a:tblPr>
              <a:tblGrid>
                <a:gridCol w="3555825"/>
                <a:gridCol w="3555825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L’IHM des écrans est fonctionnelle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liaison Bluetooth avec le terminal mobile est fonctionnelle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réception de trames est opérationnelle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L’affichage du nom et du score des joueurs est opérationnel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Le c</a:t>
                      </a:r>
                      <a:r>
                        <a:rPr lang="fr"/>
                        <a:t>hangement automatique de joueur après une volée est effectué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La g</a:t>
                      </a:r>
                      <a:r>
                        <a:rPr lang="fr"/>
                        <a:t>estion de parties Double Out est fonctionnelle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Oui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8"/>
          <p:cNvSpPr txBox="1"/>
          <p:nvPr>
            <p:ph type="title"/>
          </p:nvPr>
        </p:nvSpPr>
        <p:spPr>
          <a:xfrm>
            <a:off x="311700" y="146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Merci de m’avoir écouté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25" y="3749700"/>
            <a:ext cx="1449275" cy="9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8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HUGON Vincent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444" name="Google Shape;444;p38"/>
          <p:cNvSpPr txBox="1"/>
          <p:nvPr>
            <p:ph idx="12" type="sldNum"/>
          </p:nvPr>
        </p:nvSpPr>
        <p:spPr>
          <a:xfrm>
            <a:off x="8595309" y="474659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Nunito"/>
                <a:ea typeface="Nunito"/>
                <a:cs typeface="Nunito"/>
                <a:sym typeface="Nunito"/>
              </a:rPr>
              <a:t>‹#›</a:t>
            </a:fld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