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Raleway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  <p:embeddedFont>
      <p:font typeface="Montserrat"/>
      <p:regular r:id="rId33"/>
      <p:bold r:id="rId34"/>
      <p:italic r:id="rId35"/>
      <p:boldItalic r:id="rId36"/>
    </p:embeddedFont>
    <p:embeddedFont>
      <p:font typeface="Source Code Pro"/>
      <p:regular r:id="rId37"/>
      <p:bold r:id="rId38"/>
      <p:italic r:id="rId39"/>
      <p:boldItalic r:id="rId40"/>
    </p:embeddedFont>
    <p:embeddedFont>
      <p:font typeface="Lora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01B0FCD-F569-4EC8-90E1-FBB1F3BAE7CF}">
  <a:tblStyle styleId="{101B0FCD-F569-4EC8-90E1-FBB1F3BAE7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-boldItalic.fntdata"/><Relationship Id="rId20" Type="http://schemas.openxmlformats.org/officeDocument/2006/relationships/slide" Target="slides/slide14.xml"/><Relationship Id="rId42" Type="http://schemas.openxmlformats.org/officeDocument/2006/relationships/font" Target="fonts/Lora-bold.fntdata"/><Relationship Id="rId41" Type="http://schemas.openxmlformats.org/officeDocument/2006/relationships/font" Target="fonts/Lora-regular.fntdata"/><Relationship Id="rId22" Type="http://schemas.openxmlformats.org/officeDocument/2006/relationships/slide" Target="slides/slide16.xml"/><Relationship Id="rId44" Type="http://schemas.openxmlformats.org/officeDocument/2006/relationships/font" Target="fonts/Lora-boldItalic.fntdata"/><Relationship Id="rId21" Type="http://schemas.openxmlformats.org/officeDocument/2006/relationships/slide" Target="slides/slide15.xml"/><Relationship Id="rId43" Type="http://schemas.openxmlformats.org/officeDocument/2006/relationships/font" Target="fonts/Lora-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5.xml"/><Relationship Id="rId33" Type="http://schemas.openxmlformats.org/officeDocument/2006/relationships/font" Target="fonts/Montserrat-regular.fntdata"/><Relationship Id="rId10" Type="http://schemas.openxmlformats.org/officeDocument/2006/relationships/slide" Target="slides/slide4.xml"/><Relationship Id="rId32" Type="http://schemas.openxmlformats.org/officeDocument/2006/relationships/font" Target="fonts/Lato-boldItalic.fntdata"/><Relationship Id="rId13" Type="http://schemas.openxmlformats.org/officeDocument/2006/relationships/slide" Target="slides/slide7.xml"/><Relationship Id="rId35" Type="http://schemas.openxmlformats.org/officeDocument/2006/relationships/font" Target="fonts/Montserrat-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-bold.fntdata"/><Relationship Id="rId15" Type="http://schemas.openxmlformats.org/officeDocument/2006/relationships/slide" Target="slides/slide9.xml"/><Relationship Id="rId37" Type="http://schemas.openxmlformats.org/officeDocument/2006/relationships/font" Target="fonts/SourceCodePro-regular.fntdata"/><Relationship Id="rId14" Type="http://schemas.openxmlformats.org/officeDocument/2006/relationships/slide" Target="slides/slide8.xml"/><Relationship Id="rId36" Type="http://schemas.openxmlformats.org/officeDocument/2006/relationships/font" Target="fonts/Montserrat-boldItalic.fntdata"/><Relationship Id="rId17" Type="http://schemas.openxmlformats.org/officeDocument/2006/relationships/slide" Target="slides/slide11.xml"/><Relationship Id="rId39" Type="http://schemas.openxmlformats.org/officeDocument/2006/relationships/font" Target="fonts/SourceCodePro-italic.fntdata"/><Relationship Id="rId16" Type="http://schemas.openxmlformats.org/officeDocument/2006/relationships/slide" Target="slides/slide10.xml"/><Relationship Id="rId38" Type="http://schemas.openxmlformats.org/officeDocument/2006/relationships/font" Target="fonts/SourceCodePr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7d7b836a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7d7b836a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a1609122b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a1609122b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a1609122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a1609122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a1609122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a1609122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a1609122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a1609122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e498a59a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e498a59a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fc7e52044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dfc7e52044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e498a59a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e498a59a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a1609122b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a1609122b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da8efcbbd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da8efcbbd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da8efcbbd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da8efcbbd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Une activité possède quatre états que sont :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Active » : l'activité est lancée par l'utilisateur, elle s'exécute au premier plan ;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En Pause » : l'activité est lancée par l'utilisateur, elle s'exécute et est visible, mais elle n'est plus au premier plan. Une notification ou une autre activité lui a volé le focus et une partie du premier plan ;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Stoppée » : l'activité a été lancée par l'utilisateur, mais n'est plus au premier plan et est invisible. L'activité ne peut interagir avec l'utilisateur qu'avec une notification ;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Morte » : l'activité n'est pas lancée.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a1609122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a1609122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a8efcbbd4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da8efcbbd4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Une activité possède quatre états que sont :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Active » : l'activité est lancée par l'utilisateur, elle s'exécute au premier plan ;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En Pause » : l'activité est lancée par l'utilisateur, elle s'exécute et est visible, mais elle n'est plus au premier plan. Une notification ou une autre activité lui a volé le focus et une partie du premier plan ;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Stoppée » : l'activité a été lancée par l'utilisateur, mais n'est plus au premier plan et est invisible. L'activité ne peut interagir avec l'utilisateur qu'avec une notification ;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« Morte » : l'activité n'est pas lancée.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ce498a59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ce498a59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dfc7e52044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dfc7e52044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ce498a59a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ce498a59a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d7c59b657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d7c59b657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buNone/>
              <a:defRPr sz="800"/>
            </a:lvl1pPr>
            <a:lvl2pPr lvl="1" algn="l">
              <a:buNone/>
              <a:defRPr sz="800"/>
            </a:lvl2pPr>
            <a:lvl3pPr lvl="2" algn="l">
              <a:buNone/>
              <a:defRPr sz="800"/>
            </a:lvl3pPr>
            <a:lvl4pPr lvl="3" algn="l">
              <a:buNone/>
              <a:defRPr sz="800"/>
            </a:lvl4pPr>
            <a:lvl5pPr lvl="4" algn="l">
              <a:buNone/>
              <a:defRPr sz="800"/>
            </a:lvl5pPr>
            <a:lvl6pPr lvl="5" algn="l">
              <a:buNone/>
              <a:defRPr sz="800"/>
            </a:lvl6pPr>
            <a:lvl7pPr lvl="6" algn="l">
              <a:buNone/>
              <a:defRPr sz="800"/>
            </a:lvl7pPr>
            <a:lvl8pPr lvl="7" algn="l">
              <a:buNone/>
              <a:defRPr sz="800"/>
            </a:lvl8pPr>
            <a:lvl9pPr lvl="8" algn="l">
              <a:buNone/>
              <a:defRPr sz="8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</a:t>
            </a:r>
            <a:r>
              <a:rPr lang="fr"/>
              <a:t>LEFORT Théodore</a:t>
            </a:r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61175" y="4256925"/>
            <a:ext cx="1282825" cy="88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601886" cy="48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" name="Google Shape;35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6" name="Google Shape;36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" name="Google Shape;38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" name="Google Shape;44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5" name="Google Shape;45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" name="Google Shape;51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2" name="Google Shape;52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" name="Google Shape;54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9" name="Google Shape;59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6" name="Google Shape;66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9" name="Google Shape;69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7" name="Google Shape;77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0" name="Google Shape;80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effectLst>
            <a:outerShdw blurRad="57150" rotWithShape="0" algn="bl" dist="19050">
              <a:srgbClr val="FF0000">
                <a:alpha val="69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Revue de Projet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DARTS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Étudiant 2 IR : </a:t>
            </a:r>
            <a:r>
              <a:rPr b="1" lang="fr"/>
              <a:t>LEFORT Théodore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14/06/2021</a:t>
            </a:r>
            <a:endParaRPr/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330" y="3589775"/>
            <a:ext cx="2194670" cy="15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26725"/>
            <a:ext cx="1825913" cy="14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475" y="1007950"/>
            <a:ext cx="2714625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88" y="1088000"/>
            <a:ext cx="2486025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901940">
            <a:off x="2481263" y="2436425"/>
            <a:ext cx="4181475" cy="1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 DARTS</a:t>
            </a:r>
            <a:endParaRPr/>
          </a:p>
        </p:txBody>
      </p:sp>
      <p:sp>
        <p:nvSpPr>
          <p:cNvPr id="101" name="Google Shape;101;p14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système</a:t>
            </a:r>
            <a:endParaRPr/>
          </a:p>
        </p:txBody>
      </p:sp>
      <p:pic>
        <p:nvPicPr>
          <p:cNvPr id="108" name="Google Shape;10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924" y="593175"/>
            <a:ext cx="5590501" cy="268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1700" y="3279475"/>
            <a:ext cx="5974925" cy="11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111" name="Google Shape;11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9650" y="1481375"/>
            <a:ext cx="6105525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cible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884400" y="1492550"/>
            <a:ext cx="737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8" name="Google Shape;1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7163" y="1648938"/>
            <a:ext cx="2977392" cy="230282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sp>
        <p:nvSpPr>
          <p:cNvPr id="120" name="Google Shape;120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650" y="1243093"/>
            <a:ext cx="3114526" cy="311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47298">
            <a:off x="6639188" y="2277500"/>
            <a:ext cx="1045725" cy="10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module de gestion partie mobile-DARTS</a:t>
            </a:r>
            <a:endParaRPr/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359" y="1128375"/>
            <a:ext cx="5871283" cy="401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</a:t>
            </a:r>
            <a:r>
              <a:rPr lang="fr"/>
              <a:t>tâches à réaliser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884400" y="1492550"/>
            <a:ext cx="73788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Créer une IHM pour le module cible darts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Lancer la partie 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Échanger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 des informations avec le module cible et 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écran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Gérer la partie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Finir la partie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Enregistrer la Partie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Pouvoir consulter les parties enregistrées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18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avec BeesBusy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884400" y="1492550"/>
            <a:ext cx="737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19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2925" y="1168050"/>
            <a:ext cx="6107800" cy="343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outils de développement</a:t>
            </a:r>
            <a:endParaRPr/>
          </a:p>
        </p:txBody>
      </p:sp>
      <p:sp>
        <p:nvSpPr>
          <p:cNvPr id="150" name="Google Shape;150;p20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graphicFrame>
        <p:nvGraphicFramePr>
          <p:cNvPr id="151" name="Google Shape;151;p20"/>
          <p:cNvGraphicFramePr/>
          <p:nvPr/>
        </p:nvGraphicFramePr>
        <p:xfrm>
          <a:off x="952500" y="129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{101B0FCD-F569-4EC8-90E1-FBB1F3BAE7CF}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Désignation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Caractéristique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 Version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Tablette android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Galaxy Tab S2 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Android version 7.0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Planification 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BeesBusy 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-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Journal de bord 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Google Drive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-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Diagrammes UML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Bouml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Version 7.11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Gestionnaire de Version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RiouxSVN (Subversion)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Version 1.13.0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Documentation du code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Doxygen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Version 1.8.17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Environnement de </a:t>
                      </a:r>
                      <a:r>
                        <a:rPr lang="fr" sz="1100"/>
                        <a:t>Développement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Android Studio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Version 4.2.1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Langage utilisé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Java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Version 11.0.11</a:t>
                      </a:r>
                      <a:endParaRPr sz="12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communication Bluetooth</a:t>
            </a:r>
            <a:endParaRPr/>
          </a:p>
        </p:txBody>
      </p:sp>
      <p:sp>
        <p:nvSpPr>
          <p:cNvPr id="157" name="Google Shape;157;p21"/>
          <p:cNvSpPr txBox="1"/>
          <p:nvPr/>
        </p:nvSpPr>
        <p:spPr>
          <a:xfrm>
            <a:off x="729444" y="1527000"/>
            <a:ext cx="7688700" cy="23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Utilisation du Bluetooth pour la communication entre le module “mobile-DARTS” et la cible “cible-DARTS” ainsi qu’entre </a:t>
            </a:r>
            <a:r>
              <a:rPr lang="fr">
                <a:latin typeface="Lato"/>
                <a:ea typeface="Lato"/>
                <a:cs typeface="Lato"/>
                <a:sym typeface="Lato"/>
              </a:rPr>
              <a:t>le module “mobile-DARTS” et le module “écran-DARTS”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Débit de 3Mbit/s (Bluetooth 4.x)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Portée de 60 m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Fréquence d’émission de la porteuse 2.4 GHz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Modulation :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- PSK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- FSK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21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de communication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2"/>
          <p:cNvSpPr txBox="1"/>
          <p:nvPr/>
        </p:nvSpPr>
        <p:spPr>
          <a:xfrm>
            <a:off x="884400" y="1492550"/>
            <a:ext cx="7378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Trame générale :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$DARTS;</a:t>
            </a:r>
            <a:r>
              <a:rPr b="1" lang="fr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TYPE</a:t>
            </a: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[;PARAMETRES]\r\n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Exemples :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-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Trame de début de partie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$DARTS;</a:t>
            </a:r>
            <a:r>
              <a:rPr b="1" lang="fr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START</a:t>
            </a: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301</a:t>
            </a: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;2;Roger;Gregoire\r\n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-"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Trame de touche (fléchette)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$DARTS;</a:t>
            </a:r>
            <a:r>
              <a:rPr b="1" lang="fr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HIT</a:t>
            </a: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;1;2;0\r\n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5" name="Google Shape;165;p22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166" name="Google Shape;16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101" y="1118725"/>
            <a:ext cx="3865174" cy="402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activités de l’application Android</a:t>
            </a:r>
            <a:endParaRPr/>
          </a:p>
        </p:txBody>
      </p:sp>
      <p:sp>
        <p:nvSpPr>
          <p:cNvPr id="172" name="Google Shape;172;p23"/>
          <p:cNvSpPr txBox="1"/>
          <p:nvPr/>
        </p:nvSpPr>
        <p:spPr>
          <a:xfrm>
            <a:off x="884400" y="1492550"/>
            <a:ext cx="737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3" name="Google Shape;173;p23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sp>
        <p:nvSpPr>
          <p:cNvPr id="174" name="Google Shape;174;p23"/>
          <p:cNvSpPr txBox="1"/>
          <p:nvPr/>
        </p:nvSpPr>
        <p:spPr>
          <a:xfrm>
            <a:off x="4729450" y="1267525"/>
            <a:ext cx="405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Une </a:t>
            </a:r>
            <a:r>
              <a:rPr b="1" lang="fr" sz="1500">
                <a:latin typeface="Lato"/>
                <a:ea typeface="Lato"/>
                <a:cs typeface="Lato"/>
                <a:sym typeface="Lato"/>
              </a:rPr>
              <a:t>activité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 (</a:t>
            </a:r>
            <a:r>
              <a:rPr i="1" lang="fr" sz="1500">
                <a:latin typeface="Lato"/>
                <a:ea typeface="Lato"/>
                <a:cs typeface="Lato"/>
                <a:sym typeface="Lato"/>
              </a:rPr>
              <a:t>activity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) 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est la composante principale d'une application sous </a:t>
            </a:r>
            <a:r>
              <a:rPr b="1" lang="fr" sz="1500">
                <a:latin typeface="Lato"/>
                <a:ea typeface="Lato"/>
                <a:cs typeface="Lato"/>
                <a:sym typeface="Lato"/>
              </a:rPr>
              <a:t>Android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. Elle représente le code “métier” de l'application et possède une vue (</a:t>
            </a:r>
            <a:r>
              <a:rPr i="1" lang="fr" sz="1500">
                <a:latin typeface="Lato"/>
                <a:ea typeface="Lato"/>
                <a:cs typeface="Lato"/>
                <a:sym typeface="Lato"/>
              </a:rPr>
              <a:t>View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)</a:t>
            </a:r>
            <a:r>
              <a:rPr lang="fr" sz="1500">
                <a:latin typeface="Lato"/>
                <a:ea typeface="Lato"/>
                <a:cs typeface="Lato"/>
                <a:sym typeface="Lato"/>
              </a:rPr>
              <a:t> graphique.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5" name="Google Shape;17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5812" y="2809713"/>
            <a:ext cx="1857276" cy="123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7925" y="1168050"/>
            <a:ext cx="2583175" cy="381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 rotWithShape="1">
          <a:blip r:embed="rId5">
            <a:alphaModFix/>
          </a:blip>
          <a:srcRect b="0" l="0" r="0" t="2353"/>
          <a:stretch/>
        </p:blipFill>
        <p:spPr>
          <a:xfrm>
            <a:off x="1745438" y="1196375"/>
            <a:ext cx="2826574" cy="367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3651" y="1196375"/>
            <a:ext cx="5896368" cy="35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 activité principale</a:t>
            </a:r>
            <a:endParaRPr/>
          </a:p>
        </p:txBody>
      </p:sp>
      <p:sp>
        <p:nvSpPr>
          <p:cNvPr id="184" name="Google Shape;184;p24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14700"/>
            <a:ext cx="4049999" cy="3466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350" y="470374"/>
            <a:ext cx="3582051" cy="467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 application Android</a:t>
            </a:r>
            <a:endParaRPr/>
          </a:p>
        </p:txBody>
      </p:sp>
      <p:sp>
        <p:nvSpPr>
          <p:cNvPr id="192" name="Google Shape;192;p25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193" name="Google Shape;1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600" y="1174250"/>
            <a:ext cx="5687961" cy="32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 rotWithShape="1">
          <a:blip r:embed="rId4">
            <a:alphaModFix/>
          </a:blip>
          <a:srcRect b="10534" l="0" r="78763" t="37389"/>
          <a:stretch/>
        </p:blipFill>
        <p:spPr>
          <a:xfrm>
            <a:off x="1671275" y="1262500"/>
            <a:ext cx="2583775" cy="36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/>
          <p:cNvPicPr preferRelativeResize="0"/>
          <p:nvPr/>
        </p:nvPicPr>
        <p:blipFill rotWithShape="1">
          <a:blip r:embed="rId5">
            <a:alphaModFix/>
          </a:blip>
          <a:srcRect b="0" l="12625" r="0" t="0"/>
          <a:stretch/>
        </p:blipFill>
        <p:spPr>
          <a:xfrm>
            <a:off x="4287788" y="1082300"/>
            <a:ext cx="3907525" cy="39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: recherche des périphériques</a:t>
            </a:r>
            <a:endParaRPr/>
          </a:p>
        </p:txBody>
      </p:sp>
      <p:sp>
        <p:nvSpPr>
          <p:cNvPr id="201" name="Google Shape;201;p26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202" name="Google Shape;20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0025" y="1201275"/>
            <a:ext cx="5423951" cy="394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 de validation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7"/>
          <p:cNvSpPr txBox="1"/>
          <p:nvPr/>
        </p:nvSpPr>
        <p:spPr>
          <a:xfrm>
            <a:off x="884400" y="1492550"/>
            <a:ext cx="737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9" name="Google Shape;209;p27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graphicFrame>
        <p:nvGraphicFramePr>
          <p:cNvPr id="210" name="Google Shape;210;p27"/>
          <p:cNvGraphicFramePr/>
          <p:nvPr/>
        </p:nvGraphicFramePr>
        <p:xfrm>
          <a:off x="952500" y="1364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{101B0FCD-F569-4EC8-90E1-FBB1F3BAE7CF}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L’ihm est </a:t>
                      </a:r>
                      <a:r>
                        <a:rPr lang="fr"/>
                        <a:t>fonctionnelle</a:t>
                      </a:r>
                      <a:r>
                        <a:rPr lang="fr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 création d’un joueur est possible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 </a:t>
                      </a:r>
                      <a:r>
                        <a:rPr lang="fr"/>
                        <a:t>liaison</a:t>
                      </a:r>
                      <a:r>
                        <a:rPr lang="fr"/>
                        <a:t> Bluetooth avec la cible et l’écran est </a:t>
                      </a:r>
                      <a:r>
                        <a:rPr lang="fr"/>
                        <a:t>opérationnelle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L’envoi de trames est </a:t>
                      </a:r>
                      <a:r>
                        <a:rPr lang="fr"/>
                        <a:t>opérationnel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 réception de trames est </a:t>
                      </a:r>
                      <a:r>
                        <a:rPr lang="fr"/>
                        <a:t>opérationnelle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Une partie peut être jouée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Une partie peut être finie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Recette</a:t>
            </a:r>
            <a:endParaRPr/>
          </a:p>
        </p:txBody>
      </p:sp>
      <p:sp>
        <p:nvSpPr>
          <p:cNvPr id="216" name="Google Shape;216;p28"/>
          <p:cNvSpPr txBox="1"/>
          <p:nvPr>
            <p:ph idx="1" type="body"/>
          </p:nvPr>
        </p:nvSpPr>
        <p:spPr>
          <a:xfrm>
            <a:off x="729450" y="14412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fr" sz="150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Étudiant 2 (IR)</a:t>
            </a:r>
            <a:endParaRPr sz="11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❒ La base de données est fonctionnelle et complétée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☒La création d’un joueur est possible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Le paramétrage d’une partie est réalisable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Le lancement et la gestion d’une partie est possible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La liaison Bluetooth est fonctionnelle et les connexions des modules sont affichées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Les informations d’une partie sont transmises aux modules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L’application mobile est déployée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Production attendue :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Une application informatique fonctionnelle ;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Un modèle UML complet de la partie à développer ;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Le code source commenté de l'application ;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☒ Les documentations associées au module.</a:t>
            </a:r>
            <a:endParaRPr b="1"/>
          </a:p>
        </p:txBody>
      </p:sp>
      <p:sp>
        <p:nvSpPr>
          <p:cNvPr id="217" name="Google Shape;217;p28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Tâches</a:t>
            </a:r>
            <a:r>
              <a:rPr lang="fr"/>
              <a:t> à venir pour une prochaine version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9"/>
          <p:cNvSpPr txBox="1"/>
          <p:nvPr/>
        </p:nvSpPr>
        <p:spPr>
          <a:xfrm>
            <a:off x="882600" y="2072125"/>
            <a:ext cx="7378800" cy="21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Création de la base de données pour la sauvegarde des joueurs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Sauvegarde des parties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Affichage de l’historique des parties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" name="Google Shape;224;p29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/>
          <p:nvPr>
            <p:ph type="title"/>
          </p:nvPr>
        </p:nvSpPr>
        <p:spPr>
          <a:xfrm>
            <a:off x="3676800" y="993425"/>
            <a:ext cx="1790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sp>
        <p:nvSpPr>
          <p:cNvPr id="230" name="Google Shape;230;p30"/>
          <p:cNvSpPr txBox="1"/>
          <p:nvPr>
            <p:ph idx="12" type="sldNum"/>
          </p:nvPr>
        </p:nvSpPr>
        <p:spPr>
          <a:xfrm>
            <a:off x="-36" y="4749850"/>
            <a:ext cx="9084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r>
              <a:rPr lang="fr"/>
              <a:t> LEFORT Théodore</a:t>
            </a:r>
            <a:endParaRPr/>
          </a:p>
        </p:txBody>
      </p:sp>
      <p:pic>
        <p:nvPicPr>
          <p:cNvPr id="231" name="Google Shape;23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075" y="1528625"/>
            <a:ext cx="2770300" cy="27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1975" y="1528637"/>
            <a:ext cx="2680125" cy="2179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3" name="Google Shape;233;p30"/>
          <p:cNvSpPr txBox="1"/>
          <p:nvPr/>
        </p:nvSpPr>
        <p:spPr>
          <a:xfrm>
            <a:off x="2705250" y="4423300"/>
            <a:ext cx="373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ato"/>
                <a:ea typeface="Lato"/>
                <a:cs typeface="Lato"/>
                <a:sym typeface="Lato"/>
              </a:rPr>
              <a:t>Merci pour votre attention et votre écoute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