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embeddedFontLst>
    <p:embeddedFont>
      <p:font typeface="Source Code Pr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6" roundtripDataSignature="AMtx7mjAqxNRx0tH2OM0Cy9hRASPBTus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0AA8F0-7905-4C2C-9E8C-86D960512863}">
  <a:tblStyle styleId="{DE0AA8F0-7905-4C2C-9E8C-86D96051286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5">
              <a:alpha val="40000"/>
            </a:schemeClr>
          </a:solidFill>
        </a:fill>
      </a:tcStyle>
    </a:band1H>
    <a:band2H>
      <a:tcTxStyle b="off" i="off"/>
    </a:band2H>
    <a:band1V>
      <a:tcTxStyle b="off" i="off"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 b="off" i="off"/>
    </a:band2V>
    <a:la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</a:neCell>
    <a:nwCell>
      <a:tcTxStyle b="off" i="off"/>
    </a:nwCell>
  </a:tblStyle>
  <a:tblStyle styleId="{5CB5C44F-3A75-49B3-95EB-317FCCB729D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0B05B28E-3E28-4754-90AA-C31506C406E0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83574088-8CA3-4AE4-B88F-48995CA6BB40}" styleName="Table_3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SourceCodePro-bold.fntdata"/><Relationship Id="rId10" Type="http://schemas.openxmlformats.org/officeDocument/2006/relationships/slide" Target="slides/slide5.xml"/><Relationship Id="rId32" Type="http://schemas.openxmlformats.org/officeDocument/2006/relationships/font" Target="fonts/SourceCodePro-regular.fntdata"/><Relationship Id="rId13" Type="http://schemas.openxmlformats.org/officeDocument/2006/relationships/slide" Target="slides/slide8.xml"/><Relationship Id="rId35" Type="http://schemas.openxmlformats.org/officeDocument/2006/relationships/font" Target="fonts/SourceCodePro-boldItalic.fntdata"/><Relationship Id="rId12" Type="http://schemas.openxmlformats.org/officeDocument/2006/relationships/slide" Target="slides/slide7.xml"/><Relationship Id="rId34" Type="http://schemas.openxmlformats.org/officeDocument/2006/relationships/font" Target="fonts/SourceCodePr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e81b0e09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ce81b0e09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bef13212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cbef13212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cbef13212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bef13212a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cbef13212a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gcbef13212a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bef13212a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cbef13212a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cbef13212a_0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cbfcb51801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cbfcb51801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cbfcb51801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d938d6e992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d938d6e992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d938d6e992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bef13212a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cbef13212a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gcbef13212a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d938d6e99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gd938d6e99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gd938d6e99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d938d6e992_1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d938d6e992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gd938d6e992_1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cbef13212a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cbef13212a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cbef13212a_0_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d938d6fc78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gd938d6fc78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gd938d6fc78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1.jp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7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Relationship Id="rId4" Type="http://schemas.openxmlformats.org/officeDocument/2006/relationships/image" Target="../media/image2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5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2189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654296" y="640080"/>
            <a:ext cx="6894576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fr-FR" sz="6600"/>
              <a:t>Projet Groom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4654296" y="4636008"/>
            <a:ext cx="6894576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/>
              <a:t>Revue finale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-2" l="280" r="-2" t="0"/>
          <a:stretch/>
        </p:blipFill>
        <p:spPr>
          <a:xfrm>
            <a:off x="20" y="10"/>
            <a:ext cx="4049786" cy="6857990"/>
          </a:xfrm>
          <a:custGeom>
            <a:rect b="b" l="l" r="r" t="t"/>
            <a:pathLst>
              <a:path extrusionOk="0" h="6858000" w="4049806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4654296" y="4409267"/>
            <a:ext cx="4242816" cy="18288"/>
          </a:xfrm>
          <a:custGeom>
            <a:rect b="b" l="l" r="r" t="t"/>
            <a:pathLst>
              <a:path extrusionOk="0" fill="none" h="18288" w="4242816">
                <a:moveTo>
                  <a:pt x="0" y="0"/>
                </a:moveTo>
                <a:cubicBezTo>
                  <a:pt x="249934" y="1471"/>
                  <a:pt x="379877" y="-29444"/>
                  <a:pt x="690973" y="0"/>
                </a:cubicBezTo>
                <a:cubicBezTo>
                  <a:pt x="1002069" y="29444"/>
                  <a:pt x="1021583" y="17501"/>
                  <a:pt x="1212233" y="0"/>
                </a:cubicBezTo>
                <a:cubicBezTo>
                  <a:pt x="1402883" y="-17501"/>
                  <a:pt x="1678760" y="5386"/>
                  <a:pt x="1860778" y="0"/>
                </a:cubicBezTo>
                <a:cubicBezTo>
                  <a:pt x="2042796" y="-5386"/>
                  <a:pt x="2245608" y="-22401"/>
                  <a:pt x="2424466" y="0"/>
                </a:cubicBezTo>
                <a:cubicBezTo>
                  <a:pt x="2603324" y="22401"/>
                  <a:pt x="2890020" y="33806"/>
                  <a:pt x="3115439" y="0"/>
                </a:cubicBezTo>
                <a:cubicBezTo>
                  <a:pt x="3340858" y="-33806"/>
                  <a:pt x="3428300" y="18628"/>
                  <a:pt x="3636699" y="0"/>
                </a:cubicBezTo>
                <a:cubicBezTo>
                  <a:pt x="3845098" y="-18628"/>
                  <a:pt x="4108824" y="5541"/>
                  <a:pt x="4242816" y="0"/>
                </a:cubicBezTo>
                <a:cubicBezTo>
                  <a:pt x="4242066" y="4160"/>
                  <a:pt x="4243125" y="10356"/>
                  <a:pt x="4242816" y="18288"/>
                </a:cubicBezTo>
                <a:cubicBezTo>
                  <a:pt x="4113424" y="32735"/>
                  <a:pt x="3768327" y="47567"/>
                  <a:pt x="3636699" y="18288"/>
                </a:cubicBezTo>
                <a:cubicBezTo>
                  <a:pt x="3505071" y="-10991"/>
                  <a:pt x="3294208" y="-4990"/>
                  <a:pt x="3030583" y="18288"/>
                </a:cubicBezTo>
                <a:cubicBezTo>
                  <a:pt x="2766958" y="41566"/>
                  <a:pt x="2649277" y="20974"/>
                  <a:pt x="2466894" y="18288"/>
                </a:cubicBezTo>
                <a:cubicBezTo>
                  <a:pt x="2284511" y="15602"/>
                  <a:pt x="2151277" y="1154"/>
                  <a:pt x="1988062" y="18288"/>
                </a:cubicBezTo>
                <a:cubicBezTo>
                  <a:pt x="1824847" y="35422"/>
                  <a:pt x="1691359" y="9265"/>
                  <a:pt x="1466802" y="18288"/>
                </a:cubicBezTo>
                <a:cubicBezTo>
                  <a:pt x="1242245" y="27311"/>
                  <a:pt x="1006161" y="36605"/>
                  <a:pt x="860686" y="18288"/>
                </a:cubicBezTo>
                <a:cubicBezTo>
                  <a:pt x="715211" y="-29"/>
                  <a:pt x="242774" y="46538"/>
                  <a:pt x="0" y="18288"/>
                </a:cubicBezTo>
                <a:cubicBezTo>
                  <a:pt x="-146" y="11482"/>
                  <a:pt x="-422" y="5192"/>
                  <a:pt x="0" y="0"/>
                </a:cubicBezTo>
                <a:close/>
              </a:path>
              <a:path extrusionOk="0" h="18288" w="4242816">
                <a:moveTo>
                  <a:pt x="0" y="0"/>
                </a:moveTo>
                <a:cubicBezTo>
                  <a:pt x="259751" y="-14018"/>
                  <a:pt x="356632" y="-15007"/>
                  <a:pt x="521260" y="0"/>
                </a:cubicBezTo>
                <a:cubicBezTo>
                  <a:pt x="685888" y="15007"/>
                  <a:pt x="885786" y="5167"/>
                  <a:pt x="1212233" y="0"/>
                </a:cubicBezTo>
                <a:cubicBezTo>
                  <a:pt x="1538680" y="-5167"/>
                  <a:pt x="1458849" y="7951"/>
                  <a:pt x="1691065" y="0"/>
                </a:cubicBezTo>
                <a:cubicBezTo>
                  <a:pt x="1923281" y="-7951"/>
                  <a:pt x="1985780" y="-16303"/>
                  <a:pt x="2169897" y="0"/>
                </a:cubicBezTo>
                <a:cubicBezTo>
                  <a:pt x="2354014" y="16303"/>
                  <a:pt x="2633054" y="-2739"/>
                  <a:pt x="2776014" y="0"/>
                </a:cubicBezTo>
                <a:cubicBezTo>
                  <a:pt x="2918974" y="2739"/>
                  <a:pt x="3112688" y="-15682"/>
                  <a:pt x="3339702" y="0"/>
                </a:cubicBezTo>
                <a:cubicBezTo>
                  <a:pt x="3566716" y="15682"/>
                  <a:pt x="4015278" y="-28467"/>
                  <a:pt x="4242816" y="0"/>
                </a:cubicBezTo>
                <a:cubicBezTo>
                  <a:pt x="4243501" y="7633"/>
                  <a:pt x="4242294" y="10002"/>
                  <a:pt x="4242816" y="18288"/>
                </a:cubicBezTo>
                <a:cubicBezTo>
                  <a:pt x="3924964" y="16283"/>
                  <a:pt x="3746362" y="-1805"/>
                  <a:pt x="3551843" y="18288"/>
                </a:cubicBezTo>
                <a:cubicBezTo>
                  <a:pt x="3357324" y="38381"/>
                  <a:pt x="3126422" y="47156"/>
                  <a:pt x="2860870" y="18288"/>
                </a:cubicBezTo>
                <a:cubicBezTo>
                  <a:pt x="2595318" y="-10580"/>
                  <a:pt x="2572437" y="11441"/>
                  <a:pt x="2297182" y="18288"/>
                </a:cubicBezTo>
                <a:cubicBezTo>
                  <a:pt x="2021927" y="25135"/>
                  <a:pt x="1916908" y="33601"/>
                  <a:pt x="1733493" y="18288"/>
                </a:cubicBezTo>
                <a:cubicBezTo>
                  <a:pt x="1550078" y="2975"/>
                  <a:pt x="1412440" y="27896"/>
                  <a:pt x="1212233" y="18288"/>
                </a:cubicBezTo>
                <a:cubicBezTo>
                  <a:pt x="1012026" y="8680"/>
                  <a:pt x="914386" y="13859"/>
                  <a:pt x="648545" y="18288"/>
                </a:cubicBezTo>
                <a:cubicBezTo>
                  <a:pt x="382704" y="22717"/>
                  <a:pt x="233522" y="39342"/>
                  <a:pt x="0" y="18288"/>
                </a:cubicBezTo>
                <a:cubicBezTo>
                  <a:pt x="-772" y="13661"/>
                  <a:pt x="-839" y="8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9733280" y="5933440"/>
            <a:ext cx="212344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Session 2021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Alexander ROUGIER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>
            <p:ph idx="12" type="sldNum"/>
          </p:nvPr>
        </p:nvSpPr>
        <p:spPr>
          <a:xfrm>
            <a:off x="8767100" y="641722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838200" y="365125"/>
            <a:ext cx="9854400" cy="796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1"/>
                </a:solidFill>
              </a:rPr>
              <a:t>Sommaire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0" name="Google Shape;100;p2"/>
          <p:cNvSpPr txBox="1"/>
          <p:nvPr>
            <p:ph idx="1" type="body"/>
          </p:nvPr>
        </p:nvSpPr>
        <p:spPr>
          <a:xfrm>
            <a:off x="838200" y="1562901"/>
            <a:ext cx="10515600" cy="46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85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39"/>
              <a:buChar char="•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Présentation générale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95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271879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37"/>
              <a:buChar char="•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Présentation personnelle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Diagramme des cas d’utilisation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Architecture interne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Liaison Bluetooth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Protocole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Diagramme de classes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Démarrage de l’application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action envoie de trame absente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Tests de validation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34035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Conclusion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5653225" y="1562901"/>
            <a:ext cx="14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 3 à 9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6634625" y="3939725"/>
            <a:ext cx="14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 10 à 26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109" name="Google Shape;10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1078" y="2296070"/>
            <a:ext cx="6425207" cy="4060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mur, homme, personne, noir&#10;&#10;Description générée automatiquement"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762" y="984074"/>
            <a:ext cx="5070457" cy="316903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6511943" y="855285"/>
            <a:ext cx="4667987" cy="646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fr-FR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Synoptique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291" y="1373345"/>
            <a:ext cx="2394845" cy="411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9777" y="2708686"/>
            <a:ext cx="2494991" cy="13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90908" y="2594737"/>
            <a:ext cx="1701803" cy="207789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3849573" y="181870"/>
            <a:ext cx="5163077" cy="646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fr-FR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Présentation du projet</a:t>
            </a:r>
            <a:endParaRPr b="0" i="0" sz="16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texte, moniteur, équipement électronique, télévision&#10;&#10;Description générée automatiquement" id="121" name="Google Shape;121;p4"/>
          <p:cNvPicPr preferRelativeResize="0"/>
          <p:nvPr/>
        </p:nvPicPr>
        <p:blipFill rotWithShape="1">
          <a:blip r:embed="rId6">
            <a:alphaModFix/>
          </a:blip>
          <a:srcRect b="0" l="17500" r="1248" t="0"/>
          <a:stretch/>
        </p:blipFill>
        <p:spPr>
          <a:xfrm>
            <a:off x="7336670" y="4375080"/>
            <a:ext cx="1591369" cy="22191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équipement électronique, ordinateur&#10;&#10;Description générée automatiquement" id="122" name="Google Shape;12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38126" y="1747147"/>
            <a:ext cx="3021348" cy="1708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/>
          <p:nvPr/>
        </p:nvSpPr>
        <p:spPr>
          <a:xfrm>
            <a:off x="6234086" y="2455240"/>
            <a:ext cx="394051" cy="4092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Exigences</a:t>
            </a:r>
            <a:endParaRPr/>
          </a:p>
        </p:txBody>
      </p:sp>
      <p:sp>
        <p:nvSpPr>
          <p:cNvPr id="129" name="Google Shape;129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Fonctionnalités :</a:t>
            </a:r>
            <a:endParaRPr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-"/>
            </a:pPr>
            <a:r>
              <a:rPr lang="fr-FR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Une communication occupant ⇆ visiteur</a:t>
            </a:r>
            <a:endParaRPr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-"/>
            </a:pPr>
            <a:r>
              <a:rPr lang="fr-FR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Une sauvegarde des données de l’occupant</a:t>
            </a:r>
            <a:endParaRPr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Contraintes :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Char char="-"/>
            </a:pPr>
            <a:r>
              <a:rPr lang="fr-FR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Connexion Bluetooth à un dispositif distant 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Char char="-"/>
            </a:pPr>
            <a:r>
              <a:rPr lang="fr-FR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Facile d’utilisation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Char char="-"/>
            </a:pPr>
            <a:r>
              <a:rPr lang="fr-FR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Répondant au cahier des charges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e81b0e09b_0_0"/>
          <p:cNvSpPr txBox="1"/>
          <p:nvPr>
            <p:ph type="title"/>
          </p:nvPr>
        </p:nvSpPr>
        <p:spPr>
          <a:xfrm>
            <a:off x="3063150" y="324703"/>
            <a:ext cx="5547300" cy="73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1"/>
                </a:solidFill>
              </a:rPr>
              <a:t>Cahier des charges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7" name="Google Shape;137;gce81b0e09b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2"/>
              <a:buFont typeface="Arial"/>
              <a:buNone/>
            </a:pP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Ce projet a donc pour but de faciliter l'interaction entre l’occupant et le visiteur du bureau 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2"/>
              <a:buFont typeface="Arial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Verdana"/>
              <a:buChar char="❖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Côté occupant :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0994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❏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Désactiver/activer le système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0994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❏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Communiquer un état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0994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❏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Communiquer un ordre d’entrer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0994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❏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Communiquer des informations personnelles ainsi qu’envoyer un message personnelle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0994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❏"/>
            </a:pPr>
            <a:r>
              <a:rPr lang="fr-FR" sz="200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Activer/désactiver la sonnette</a:t>
            </a:r>
            <a:endParaRPr sz="2000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2"/>
              <a:buNone/>
            </a:pPr>
            <a:r>
              <a:t/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2000"/>
              <a:buFont typeface="Verdana"/>
              <a:buChar char="❖"/>
            </a:pPr>
            <a:r>
              <a:rPr lang="fr-FR" sz="2000">
                <a:solidFill>
                  <a:srgbClr val="A64D79"/>
                </a:solidFill>
                <a:latin typeface="Verdana"/>
                <a:ea typeface="Verdana"/>
                <a:cs typeface="Verdana"/>
                <a:sym typeface="Verdana"/>
              </a:rPr>
              <a:t>Côté visiteur :</a:t>
            </a:r>
            <a:endParaRPr sz="2000">
              <a:solidFill>
                <a:srgbClr val="A64D7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4643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2000"/>
              <a:buChar char="❏"/>
            </a:pPr>
            <a:r>
              <a:rPr lang="fr-FR" sz="2000">
                <a:solidFill>
                  <a:srgbClr val="A64D79"/>
                </a:solidFill>
                <a:latin typeface="Verdana"/>
                <a:ea typeface="Verdana"/>
                <a:cs typeface="Verdana"/>
                <a:sym typeface="Verdana"/>
              </a:rPr>
              <a:t>Pouvoir lire les informations de l’occupant</a:t>
            </a:r>
            <a:endParaRPr sz="2000">
              <a:solidFill>
                <a:srgbClr val="A64D7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4643" lvl="0" marL="1257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2000"/>
              <a:buChar char="❏"/>
            </a:pPr>
            <a:r>
              <a:rPr lang="fr-FR" sz="2000">
                <a:solidFill>
                  <a:srgbClr val="A64D79"/>
                </a:solidFill>
                <a:latin typeface="Verdana"/>
                <a:ea typeface="Verdana"/>
                <a:cs typeface="Verdana"/>
                <a:sym typeface="Verdana"/>
              </a:rPr>
              <a:t>Appuyer sur la sonnette</a:t>
            </a:r>
            <a:endParaRPr sz="2000">
              <a:solidFill>
                <a:srgbClr val="A64D7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2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2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2"/>
              <a:buFont typeface="Arial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" name="Google Shape;138;gce81b0e09b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>
            <p:ph type="title"/>
          </p:nvPr>
        </p:nvSpPr>
        <p:spPr>
          <a:xfrm>
            <a:off x="4046178" y="319658"/>
            <a:ext cx="4183422" cy="10039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Répartition</a:t>
            </a:r>
            <a:endParaRPr/>
          </a:p>
        </p:txBody>
      </p:sp>
      <p:sp>
        <p:nvSpPr>
          <p:cNvPr id="144" name="Google Shape;1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798207" y="2172331"/>
            <a:ext cx="2677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Yuri MOTA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application PC (Qt)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4936580" y="2193379"/>
            <a:ext cx="2677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Alexander ROUGIER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application mobile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(Android Studio)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8610600" y="2198116"/>
            <a:ext cx="2677524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Jules VALLIERE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électronique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b="13933" l="0" r="0" t="13934"/>
          <a:stretch/>
        </p:blipFill>
        <p:spPr>
          <a:xfrm>
            <a:off x="956165" y="3144510"/>
            <a:ext cx="2118244" cy="203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4">
            <a:alphaModFix/>
          </a:blip>
          <a:srcRect b="13959" l="0" r="0" t="13961"/>
          <a:stretch/>
        </p:blipFill>
        <p:spPr>
          <a:xfrm>
            <a:off x="5078739" y="3109767"/>
            <a:ext cx="2118299" cy="203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5">
            <a:alphaModFix/>
          </a:blip>
          <a:srcRect b="35863" l="9635" r="18400" t="15817"/>
          <a:stretch/>
        </p:blipFill>
        <p:spPr>
          <a:xfrm>
            <a:off x="8610600" y="3002883"/>
            <a:ext cx="2133600" cy="2037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bef13212a_0_0"/>
          <p:cNvSpPr txBox="1"/>
          <p:nvPr>
            <p:ph type="title"/>
          </p:nvPr>
        </p:nvSpPr>
        <p:spPr>
          <a:xfrm>
            <a:off x="4061334" y="329761"/>
            <a:ext cx="3693385" cy="10039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Plannification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7" name="Google Shape;157;gcbef13212a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8" name="Google Shape;158;gcbef13212a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descr="Une image contenant texte, échelle, capture d’écran, insecte&#10;&#10;Description générée automatiquement" id="159" name="Google Shape;159;gcbef13212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35470"/>
            <a:ext cx="12192000" cy="1688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échelle, capture d’écran, insecte&#10;&#10;Description générée automatiquement" id="160" name="Google Shape;160;gcbef13212a_0_0"/>
          <p:cNvPicPr preferRelativeResize="0"/>
          <p:nvPr/>
        </p:nvPicPr>
        <p:blipFill rotWithShape="1">
          <a:blip r:embed="rId3">
            <a:alphaModFix/>
          </a:blip>
          <a:srcRect b="0" l="-84532" r="84532" t="0"/>
          <a:stretch/>
        </p:blipFill>
        <p:spPr>
          <a:xfrm>
            <a:off x="-14820877" y="2528118"/>
            <a:ext cx="18009477" cy="2492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échelle, capture d’écran, insecte&#10;&#10;Description générée automatiquement" id="161" name="Google Shape;161;gcbef13212a_0_0"/>
          <p:cNvPicPr preferRelativeResize="0"/>
          <p:nvPr/>
        </p:nvPicPr>
        <p:blipFill rotWithShape="1">
          <a:blip r:embed="rId3">
            <a:alphaModFix/>
          </a:blip>
          <a:srcRect b="0" l="15499" r="30762" t="0"/>
          <a:stretch/>
        </p:blipFill>
        <p:spPr>
          <a:xfrm>
            <a:off x="1937162" y="2700834"/>
            <a:ext cx="7693245" cy="1983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échelle, capture d’écran, insecte&#10;&#10;Description générée automatiquement" id="162" name="Google Shape;162;gcbef13212a_0_0"/>
          <p:cNvPicPr preferRelativeResize="0"/>
          <p:nvPr/>
        </p:nvPicPr>
        <p:blipFill rotWithShape="1">
          <a:blip r:embed="rId3">
            <a:alphaModFix/>
          </a:blip>
          <a:srcRect b="0" l="69398" r="183" t="0"/>
          <a:stretch/>
        </p:blipFill>
        <p:spPr>
          <a:xfrm>
            <a:off x="7881022" y="2732612"/>
            <a:ext cx="4093475" cy="1864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>
            <p:ph idx="1" type="body"/>
          </p:nvPr>
        </p:nvSpPr>
        <p:spPr>
          <a:xfrm>
            <a:off x="386004" y="1886250"/>
            <a:ext cx="4318500" cy="4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 sz="2000">
                <a:latin typeface="Verdana"/>
                <a:ea typeface="Verdana"/>
                <a:cs typeface="Verdana"/>
                <a:sym typeface="Verdana"/>
              </a:rPr>
              <a:t>Développement :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8" name="Google Shape;168;p8"/>
          <p:cNvSpPr txBox="1"/>
          <p:nvPr>
            <p:ph type="title"/>
          </p:nvPr>
        </p:nvSpPr>
        <p:spPr>
          <a:xfrm>
            <a:off x="2671912" y="155498"/>
            <a:ext cx="767936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1"/>
                </a:solidFill>
              </a:rPr>
              <a:t>Les outils de développement &amp; L’organisation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9" name="Google Shape;169;p8"/>
          <p:cNvSpPr txBox="1"/>
          <p:nvPr>
            <p:ph idx="1" type="body"/>
          </p:nvPr>
        </p:nvSpPr>
        <p:spPr>
          <a:xfrm>
            <a:off x="4461508" y="1886248"/>
            <a:ext cx="7892400" cy="4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635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fr-FR" sz="2000">
                <a:latin typeface="Verdana"/>
                <a:ea typeface="Verdana"/>
                <a:cs typeface="Verdana"/>
                <a:sym typeface="Verdana"/>
              </a:rPr>
              <a:t>Organisation du groupe de travail: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latin typeface="Verdana"/>
              <a:ea typeface="Verdana"/>
              <a:cs typeface="Verdana"/>
              <a:sym typeface="Verdana"/>
            </a:endParaRPr>
          </a:p>
          <a:p>
            <a:pPr indent="-2222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fr-FR">
                <a:latin typeface="Verdana"/>
                <a:ea typeface="Verdana"/>
                <a:cs typeface="Verdana"/>
                <a:sym typeface="Verdana"/>
              </a:rPr>
              <a:t>Subversion</a:t>
            </a:r>
            <a:r>
              <a:rPr lang="fr-FR">
                <a:latin typeface="Verdana"/>
                <a:ea typeface="Verdana"/>
                <a:cs typeface="Verdana"/>
                <a:sym typeface="Verdana"/>
              </a:rPr>
              <a:t> qui est un logiciel libre de gestion de versions hébergé sur le site RiouxSVN pour l'ensemble du code source du projet.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-2222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L'espace de stockage commun </a:t>
            </a:r>
            <a:r>
              <a:rPr b="1" lang="fr-FR">
                <a:latin typeface="Verdana"/>
                <a:ea typeface="Verdana"/>
                <a:cs typeface="Verdana"/>
                <a:sym typeface="Verdana"/>
              </a:rPr>
              <a:t>Google</a:t>
            </a:r>
            <a:r>
              <a:rPr lang="fr-FR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1" lang="fr-FR">
                <a:latin typeface="Verdana"/>
                <a:ea typeface="Verdana"/>
                <a:cs typeface="Verdana"/>
                <a:sym typeface="Verdana"/>
              </a:rPr>
              <a:t>Drive</a:t>
            </a:r>
            <a:r>
              <a:rPr lang="fr-FR">
                <a:latin typeface="Verdana"/>
                <a:ea typeface="Verdana"/>
                <a:cs typeface="Verdana"/>
                <a:sym typeface="Verdana"/>
              </a:rPr>
              <a:t> pour tous les documents ressources.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latin typeface="Verdana"/>
              <a:ea typeface="Verdana"/>
              <a:cs typeface="Verdana"/>
              <a:sym typeface="Verdana"/>
            </a:endParaRPr>
          </a:p>
          <a:p>
            <a:pPr indent="-222250" lvl="2" marL="1143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fr-FR">
                <a:latin typeface="Verdana"/>
                <a:ea typeface="Verdana"/>
                <a:cs typeface="Verdana"/>
                <a:sym typeface="Verdana"/>
              </a:rPr>
              <a:t>Beesbusy</a:t>
            </a:r>
            <a:r>
              <a:rPr lang="fr-FR">
                <a:latin typeface="Verdana"/>
                <a:ea typeface="Verdana"/>
                <a:cs typeface="Verdana"/>
                <a:sym typeface="Verdana"/>
              </a:rPr>
              <a:t> qui permet de gérer la planification des tâches dans le projet.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0" name="Google Shape;170;p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600" y="4102987"/>
            <a:ext cx="2878540" cy="1799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9512" y="2410787"/>
            <a:ext cx="1943100" cy="23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78" name="Google Shape;1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2256320" y="136525"/>
            <a:ext cx="767936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fr-FR" sz="4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Les outils de développement &amp; L’organisation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texte, équipement électronique, ordinateur&#10;&#10;Description générée automatiquement" id="180" name="Google Shape;18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33" y="1890943"/>
            <a:ext cx="5317898" cy="354662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1" name="Google Shape;181;p21"/>
          <p:cNvGraphicFramePr/>
          <p:nvPr/>
        </p:nvGraphicFramePr>
        <p:xfrm>
          <a:off x="6609728" y="227268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{DE0AA8F0-7905-4C2C-9E8C-86D960512863}</a:tableStyleId>
              </a:tblPr>
              <a:tblGrid>
                <a:gridCol w="2252550"/>
                <a:gridCol w="2252550"/>
              </a:tblGrid>
              <a:tr h="83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Nom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fr-FR" sz="1400" u="none" cap="none" strike="noStrike">
                          <a:solidFill>
                            <a:srgbClr val="000000"/>
                          </a:solidFill>
                        </a:rPr>
                        <a:t> Tablette Tactile SAMSUNG GALAXY TAB A6 10.1 (Blanc) SM-T580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08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Processeur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Samsung Exynos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1,6 GHz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08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Capacité de stockage interne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16 Go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08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Réseau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Bluetooth 4,2 et wifi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08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Système d’ exploitation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Android 6.0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/>
          <p:nvPr>
            <p:ph type="title"/>
          </p:nvPr>
        </p:nvSpPr>
        <p:spPr>
          <a:xfrm>
            <a:off x="1858691" y="75779"/>
            <a:ext cx="7772400" cy="1064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fr-FR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Diagramme des cas d’utilisation</a:t>
            </a:r>
            <a:endParaRPr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188" name="Google Shape;188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1191" y="1380263"/>
            <a:ext cx="9754800" cy="49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2112" y="1547738"/>
            <a:ext cx="8943975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8832" y="3281438"/>
            <a:ext cx="7343775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71612" y="1552575"/>
            <a:ext cx="9248775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7"/>
          <p:cNvSpPr/>
          <p:nvPr/>
        </p:nvSpPr>
        <p:spPr>
          <a:xfrm>
            <a:off x="3917311" y="3090788"/>
            <a:ext cx="3754992" cy="68043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bef13212a_0_19"/>
          <p:cNvSpPr txBox="1"/>
          <p:nvPr>
            <p:ph type="title"/>
          </p:nvPr>
        </p:nvSpPr>
        <p:spPr>
          <a:xfrm>
            <a:off x="3974276" y="199425"/>
            <a:ext cx="3994500" cy="113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Fonctionnalités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99" name="Google Shape;199;gcbef13212a_0_1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00" name="Google Shape;200;gcbef13212a_0_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graphicFrame>
        <p:nvGraphicFramePr>
          <p:cNvPr id="201" name="Google Shape;201;gcbef13212a_0_19"/>
          <p:cNvGraphicFramePr/>
          <p:nvPr/>
        </p:nvGraphicFramePr>
        <p:xfrm>
          <a:off x="2539624" y="164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{5CB5C44F-3A75-49B3-95EB-317FCCB729DE}</a:tableStyleId>
              </a:tblPr>
              <a:tblGrid>
                <a:gridCol w="5428225"/>
                <a:gridCol w="705875"/>
                <a:gridCol w="815225"/>
              </a:tblGrid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Fonctionnalités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itération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priorité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21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Définir une IHM (Android studio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Haute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Mettre en place une liaison sans fil (bluetooth)(Android studio)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Ajouter ou modifier le nom prénom et fonction de l’occupant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Envoyer le nom prénom et fonction au module ESP pour l’affichage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Gérer l’activation ou désactivation du détecteur de présence d’un visiteur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Gérer un mode sonnette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Gérer l’affichage de l’appuie de la sonnette par le visiteur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Basse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Informer le visiteur de son état “Libre, Occupé, Absent”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Possibilité d’ajouter un message libre qui s’affichera alors sur l’écran du portier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Informer le visiteur que celui-ci peut “Entrer”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Moyenne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Chargement et stockage des paramètres en local dans un fichier INI 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Basse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21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Afficher la présence d’un visiteur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Basse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Afficher l’état indiquée au visiteur sur l’application mobile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fr-FR" sz="11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Basse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25" marB="45025" marR="45025" marL="45025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</a:tbl>
          </a:graphicData>
        </a:graphic>
      </p:graphicFrame>
      <p:sp>
        <p:nvSpPr>
          <p:cNvPr id="202" name="Google Shape;202;gcbef13212a_0_19"/>
          <p:cNvSpPr/>
          <p:nvPr/>
        </p:nvSpPr>
        <p:spPr>
          <a:xfrm>
            <a:off x="2621561" y="174614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bef13212a_0_27"/>
          <p:cNvSpPr txBox="1"/>
          <p:nvPr>
            <p:ph type="title"/>
          </p:nvPr>
        </p:nvSpPr>
        <p:spPr>
          <a:xfrm>
            <a:off x="1802412" y="406052"/>
            <a:ext cx="2051400" cy="87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0070C0"/>
                </a:solidFill>
              </a:rPr>
              <a:t>IHM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09" name="Google Shape;209;gcbef13212a_0_2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10" name="Google Shape;210;gcbef13212a_0_2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211" name="Google Shape;211;gcbef13212a_0_27"/>
          <p:cNvPicPr preferRelativeResize="0"/>
          <p:nvPr/>
        </p:nvPicPr>
        <p:blipFill rotWithShape="1">
          <a:blip r:embed="rId3">
            <a:alphaModFix/>
          </a:blip>
          <a:srcRect b="0" l="0" r="0" t="39371"/>
          <a:stretch/>
        </p:blipFill>
        <p:spPr>
          <a:xfrm>
            <a:off x="6737200" y="2729271"/>
            <a:ext cx="4166475" cy="4070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cbef13212a_0_27"/>
          <p:cNvPicPr preferRelativeResize="0"/>
          <p:nvPr/>
        </p:nvPicPr>
        <p:blipFill rotWithShape="1">
          <a:blip r:embed="rId4">
            <a:alphaModFix/>
          </a:blip>
          <a:srcRect b="60218" l="0" r="0" t="0"/>
          <a:stretch/>
        </p:blipFill>
        <p:spPr>
          <a:xfrm>
            <a:off x="6737200" y="58400"/>
            <a:ext cx="4166475" cy="2670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/>
          <p:nvPr>
            <p:ph type="title"/>
          </p:nvPr>
        </p:nvSpPr>
        <p:spPr>
          <a:xfrm>
            <a:off x="3405635" y="314607"/>
            <a:ext cx="5380730" cy="902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0070C0"/>
                </a:solidFill>
              </a:rPr>
              <a:t>Architecture interne</a:t>
            </a:r>
            <a:endParaRPr/>
          </a:p>
        </p:txBody>
      </p:sp>
      <p:sp>
        <p:nvSpPr>
          <p:cNvPr id="218" name="Google Shape;218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19" name="Google Shape;21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220" name="Google Shape;2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6204" y="3302649"/>
            <a:ext cx="7094322" cy="205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6204" y="2266463"/>
            <a:ext cx="7094325" cy="309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/>
          <p:nvPr>
            <p:ph type="title"/>
          </p:nvPr>
        </p:nvSpPr>
        <p:spPr>
          <a:xfrm>
            <a:off x="2717520" y="224530"/>
            <a:ext cx="6461844" cy="9130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0070C0"/>
                </a:solidFill>
              </a:rPr>
              <a:t>Spécifications techniques</a:t>
            </a:r>
            <a:endParaRPr/>
          </a:p>
        </p:txBody>
      </p:sp>
      <p:sp>
        <p:nvSpPr>
          <p:cNvPr id="227" name="Google Shape;22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descr="Une image contenant texte, moniteur, équipement électronique, télévision&#10;&#10;Description générée automatiquement" id="228" name="Google Shape;228;p23"/>
          <p:cNvPicPr preferRelativeResize="0"/>
          <p:nvPr/>
        </p:nvPicPr>
        <p:blipFill rotWithShape="1">
          <a:blip r:embed="rId3">
            <a:alphaModFix/>
          </a:blip>
          <a:srcRect b="0" l="18712" r="0" t="0"/>
          <a:stretch/>
        </p:blipFill>
        <p:spPr>
          <a:xfrm>
            <a:off x="1085048" y="1271575"/>
            <a:ext cx="360805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3"/>
          <p:cNvSpPr/>
          <p:nvPr/>
        </p:nvSpPr>
        <p:spPr>
          <a:xfrm>
            <a:off x="6779695" y="2702785"/>
            <a:ext cx="606232" cy="47488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2705" y="2367848"/>
            <a:ext cx="1860106" cy="28366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équipement électronique, circuit&#10;&#10;Description générée automatiquement" id="231" name="Google Shape;23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87949" y="1859111"/>
            <a:ext cx="3988502" cy="3988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cbfcb51801_2_0"/>
          <p:cNvSpPr txBox="1"/>
          <p:nvPr>
            <p:ph type="title"/>
          </p:nvPr>
        </p:nvSpPr>
        <p:spPr>
          <a:xfrm>
            <a:off x="3841154" y="151785"/>
            <a:ext cx="4671354" cy="7929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0070C0"/>
                </a:solidFill>
              </a:rPr>
              <a:t>Liaison Bluetooth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38" name="Google Shape;238;gcbfcb51801_2_0"/>
          <p:cNvSpPr txBox="1"/>
          <p:nvPr>
            <p:ph idx="1" type="body"/>
          </p:nvPr>
        </p:nvSpPr>
        <p:spPr>
          <a:xfrm>
            <a:off x="838200" y="1847988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0" i="0" lang="fr-FR" sz="1800" u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Le protocole de communication GROOM est basé sur des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  </a:t>
            </a:r>
            <a:r>
              <a:rPr b="0" i="0" lang="fr-FR" sz="1800" u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trames requêtes/réponses via une liaison Bluetooth.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800" u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0" i="0" lang="fr-FR" sz="1800" u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 fréquence d’émission est de 2,4 - 2.5 GHz.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0" i="0" lang="fr-FR" sz="1800" u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 puissance d’émission est de 2,5 mW (-97dBm).</a:t>
            </a:r>
            <a:endParaRPr b="0" i="0" sz="1800" u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fr-FR">
                <a:latin typeface="Verdana"/>
                <a:ea typeface="Verdana"/>
                <a:cs typeface="Verdana"/>
                <a:sym typeface="Verdana"/>
              </a:rPr>
            </a:b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9" name="Google Shape;239;gcbfcb51801_2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graphicFrame>
        <p:nvGraphicFramePr>
          <p:cNvPr id="240" name="Google Shape;240;gcbfcb51801_2_0"/>
          <p:cNvGraphicFramePr/>
          <p:nvPr/>
        </p:nvGraphicFramePr>
        <p:xfrm>
          <a:off x="774535" y="419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{0B05B28E-3E28-4754-90AA-C31506C406E0}</a:tableStyleId>
              </a:tblPr>
              <a:tblGrid>
                <a:gridCol w="2865600"/>
                <a:gridCol w="2865600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Liaison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ESP32 d1 r32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Distance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 mètres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Débit max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115200 Bauds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Nombre récepteurs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 </a:t>
                      </a:r>
                      <a:endParaRPr sz="11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descr="Une image contenant texte, équipement électronique, circuit&#10;&#10;Description générée automatiquement" id="241" name="Google Shape;241;gcbfcb51801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434" y="1690826"/>
            <a:ext cx="4361924" cy="436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gd938d6e992_1_0"/>
          <p:cNvGraphicFramePr/>
          <p:nvPr/>
        </p:nvGraphicFramePr>
        <p:xfrm>
          <a:off x="952500" y="55491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445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Trame état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100" u="none" cap="none" strike="noStrike">
                          <a:solidFill>
                            <a:srgbClr val="000000"/>
                          </a:solidFill>
                        </a:rPr>
                        <a:t>$ETAT\r\n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48" name="Google Shape;248;gd938d6e992_1_0"/>
          <p:cNvSpPr txBox="1"/>
          <p:nvPr>
            <p:ph type="title"/>
          </p:nvPr>
        </p:nvSpPr>
        <p:spPr>
          <a:xfrm>
            <a:off x="3424900" y="236250"/>
            <a:ext cx="3801300" cy="9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Protocole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9" name="Google Shape;249;gd938d6e992_1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graphicFrame>
        <p:nvGraphicFramePr>
          <p:cNvPr id="250" name="Google Shape;250;gd938d6e992_1_0"/>
          <p:cNvGraphicFramePr/>
          <p:nvPr/>
        </p:nvGraphicFramePr>
        <p:xfrm>
          <a:off x="9525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Protocole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</a:t>
                      </a:r>
                      <a:r>
                        <a:rPr b="1" lang="fr-FR" sz="1600" u="none" cap="none" strike="noStrike"/>
                        <a:t>envoyée (</a:t>
                      </a:r>
                      <a:r>
                        <a:rPr b="1" lang="fr-FR" sz="1600"/>
                        <a:t>app mobile</a:t>
                      </a:r>
                      <a:r>
                        <a:rPr b="1" lang="fr-FR" sz="1600" u="none" cap="none" strike="noStrike"/>
                        <a:t> -&gt; GROOM)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1" name="Google Shape;251;gd938d6e992_1_0"/>
          <p:cNvGraphicFramePr/>
          <p:nvPr/>
        </p:nvGraphicFramePr>
        <p:xfrm>
          <a:off x="952500" y="222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221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CMD (l’état de l’occupant)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$CMD;ETAT;SONNETTE;PRESENCE\r\n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Etat :                                                         Presence :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roxima Nova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Libre		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                </a:t>
                      </a: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Activation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1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roxima Nova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Absent		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               </a:t>
                      </a: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Désactivation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0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roxima Nova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Occupé	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Entrez		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 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Sonnette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Source Code Pro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Peut pas sonner 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984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Source Code Pro"/>
                        <a:buChar char="●"/>
                      </a:pPr>
                      <a:r>
                        <a:rPr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Peut sonner     </a:t>
                      </a: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2" name="Google Shape;252;gd938d6e992_1_0"/>
          <p:cNvGraphicFramePr/>
          <p:nvPr/>
        </p:nvGraphicFramePr>
        <p:xfrm>
          <a:off x="952500" y="4756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Affichage (informations personnelles)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$AFFICHAGE;NOM;PRENOM;FONCTION\r\n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3" name="Google Shape;253;gd938d6e992_1_0"/>
          <p:cNvGraphicFramePr/>
          <p:nvPr/>
        </p:nvGraphicFramePr>
        <p:xfrm>
          <a:off x="952500" y="515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Message personnel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$MSGPERSO;messageperso\r\n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54" name="Google Shape;254;gd938d6e992_1_0"/>
          <p:cNvGraphicFramePr/>
          <p:nvPr/>
        </p:nvGraphicFramePr>
        <p:xfrm>
          <a:off x="543447" y="22218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560275"/>
                <a:gridCol w="5560275"/>
              </a:tblGrid>
              <a:tr h="377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CMD (l’état de l’occupant)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$CMD;ETAT;SONNETTE;PRESENCE\r\n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Etat :                                                         Presence :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roxima Nova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Libre		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                     </a:t>
                      </a: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Activation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1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roxima Nova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Absent               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                    </a:t>
                      </a: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Désactivation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0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roxima Nova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Occupé	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Entrez	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 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Sonnette :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Source Code Pro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Peut pas sonner 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23850" lvl="0" marL="457200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Source Code Pro"/>
                        <a:buChar char="●"/>
                      </a:pPr>
                      <a:r>
                        <a:rPr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Peut sonner     </a:t>
                      </a:r>
                      <a:r>
                        <a:rPr b="1" lang="fr-FR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sz="1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graphicFrame>
        <p:nvGraphicFramePr>
          <p:cNvPr id="260" name="Google Shape;260;p24"/>
          <p:cNvGraphicFramePr/>
          <p:nvPr/>
        </p:nvGraphicFramePr>
        <p:xfrm>
          <a:off x="9525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{83574088-8CA3-4AE4-B88F-48995CA6BB40}</a:tableStyleId>
              </a:tblPr>
              <a:tblGrid>
                <a:gridCol w="5143500"/>
                <a:gridCol w="5143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Protocole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trame </a:t>
                      </a:r>
                      <a:r>
                        <a:rPr b="1" lang="fr-F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reçue (GROOM -&gt; </a:t>
                      </a:r>
                      <a:r>
                        <a:rPr b="1" lang="fr-FR" sz="1600"/>
                        <a:t>app mobile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61" name="Google Shape;261;p24"/>
          <p:cNvGraphicFramePr/>
          <p:nvPr/>
        </p:nvGraphicFramePr>
        <p:xfrm>
          <a:off x="952500" y="22218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{83574088-8CA3-4AE4-B88F-48995CA6BB40}</a:tableStyleId>
              </a:tblPr>
              <a:tblGrid>
                <a:gridCol w="4427375"/>
                <a:gridCol w="5859625"/>
              </a:tblGrid>
              <a:tr h="468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Trame GROOM (état du module groom)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fr-F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$GROOM;ETAT;SONNETTE;PRESENCE;MODE_SONNETTE;MODE_PRESENCE\r\n</a:t>
                      </a:r>
                      <a:endParaRPr b="0" sz="1100" u="none" cap="none" strike="noStrike"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champ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SONNETTE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précise si un appel a été réalisé.</a:t>
                      </a:r>
                      <a:endParaRPr sz="1400" u="none" cap="none" strike="noStrike"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champ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PRESENCE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aura la valeur 1 dans le cas où une personne a été détectée devant le groom.</a:t>
                      </a:r>
                      <a:endParaRPr b="0" sz="1400" u="none" cap="none" strike="noStrike"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champ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MODE_SONNETTE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précise l’état d’activation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(activé) ou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(désactivé) de la sonnette.</a:t>
                      </a:r>
                      <a:endParaRPr b="0" sz="1400" u="none" cap="none" strike="noStrike"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champ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MODE_PRESENCE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précise l’état d’activation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(activé) ou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(désactivé) du détecteur de présence.</a:t>
                      </a:r>
                      <a:endParaRPr b="0" sz="1400" u="none" cap="none" strike="noStrike"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Cette trame est envoyée par le Groom lorsque celui-ci a détecté un changement d’état (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ETAT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SONNETTE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et/ou 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PRESENCE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 ou de mode (</a:t>
                      </a:r>
                      <a:r>
                        <a:rPr b="1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MODE_SONNETTE/MODE_PRESENCE</a:t>
                      </a:r>
                      <a:r>
                        <a:rPr b="0" i="0" lang="fr-FR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).</a:t>
                      </a:r>
                      <a:endParaRPr b="0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br>
                        <a:rPr lang="fr-FR" sz="1400" u="none" cap="none" strike="noStrike"/>
                      </a:b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62" name="Google Shape;262;p24"/>
          <p:cNvSpPr txBox="1"/>
          <p:nvPr>
            <p:ph type="title"/>
          </p:nvPr>
        </p:nvSpPr>
        <p:spPr>
          <a:xfrm>
            <a:off x="3424900" y="236250"/>
            <a:ext cx="3801300" cy="9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Protocole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cbef13212a_0_34"/>
          <p:cNvSpPr txBox="1"/>
          <p:nvPr>
            <p:ph type="title"/>
          </p:nvPr>
        </p:nvSpPr>
        <p:spPr>
          <a:xfrm>
            <a:off x="309562" y="144154"/>
            <a:ext cx="5505450" cy="10302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Diagramme de classes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9" name="Google Shape;269;gcbef13212a_0_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270" name="Google Shape;270;gcbef13212a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962" y="1186034"/>
            <a:ext cx="8739188" cy="5658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d938d6e992_0_0"/>
          <p:cNvSpPr txBox="1"/>
          <p:nvPr>
            <p:ph type="title"/>
          </p:nvPr>
        </p:nvSpPr>
        <p:spPr>
          <a:xfrm>
            <a:off x="2310550" y="135000"/>
            <a:ext cx="6627600" cy="840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Démarrage de l’application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7" name="Google Shape;277;gd938d6e992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278" name="Google Shape;278;gd938d6e99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2875" y="1463400"/>
            <a:ext cx="8790524" cy="507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d938d6e992_1_24"/>
          <p:cNvSpPr txBox="1"/>
          <p:nvPr>
            <p:ph type="title"/>
          </p:nvPr>
        </p:nvSpPr>
        <p:spPr>
          <a:xfrm>
            <a:off x="2468200" y="314500"/>
            <a:ext cx="6482100" cy="102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rPr lang="fr-FR">
                <a:solidFill>
                  <a:schemeClr val="accent1"/>
                </a:solidFill>
              </a:rPr>
              <a:t>Traitement des trames reçues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85" name="Google Shape;285;gd938d6e992_1_24"/>
          <p:cNvSpPr txBox="1"/>
          <p:nvPr>
            <p:ph idx="1" type="body"/>
          </p:nvPr>
        </p:nvSpPr>
        <p:spPr>
          <a:xfrm>
            <a:off x="690225" y="1618500"/>
            <a:ext cx="10416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3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b="1" sz="9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final private Handler handler = new Handler()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   public void handleMessage(Message msg)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   {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       super.handleMessage(msg);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       […]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   }</a:t>
            </a:r>
            <a:endParaRPr b="1" sz="3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fr-FR" sz="1400">
                <a:latin typeface="Source Code Pro"/>
                <a:ea typeface="Source Code Pro"/>
                <a:cs typeface="Source Code Pro"/>
                <a:sym typeface="Source Code Pro"/>
              </a:rPr>
              <a:t>};</a:t>
            </a:r>
            <a:endParaRPr b="1" sz="1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6" name="Google Shape;286;gd938d6e992_1_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87" name="Google Shape;287;gd938d6e992_1_24"/>
          <p:cNvSpPr/>
          <p:nvPr/>
        </p:nvSpPr>
        <p:spPr>
          <a:xfrm>
            <a:off x="8775250" y="2869877"/>
            <a:ext cx="2219700" cy="2065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Classe </a:t>
            </a:r>
            <a:r>
              <a:rPr b="0" i="0" lang="fr-FR" sz="1400" u="none" cap="none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CommunicationGroom</a:t>
            </a:r>
            <a:endParaRPr b="0" i="0" sz="1400" u="none" cap="none" strike="noStrik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Thread</a:t>
            </a:r>
            <a:endParaRPr b="0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Reception</a:t>
            </a:r>
            <a:endParaRPr b="1" i="0" sz="1600" u="none" cap="none" strike="noStrik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8" name="Google Shape;288;gd938d6e992_1_24"/>
          <p:cNvSpPr/>
          <p:nvPr/>
        </p:nvSpPr>
        <p:spPr>
          <a:xfrm>
            <a:off x="5219250" y="2578622"/>
            <a:ext cx="1722900" cy="2672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Activité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IHMGroom</a:t>
            </a:r>
            <a:endParaRPr b="1" i="0" sz="2000" u="none" cap="none" strike="noStrik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9" name="Google Shape;289;gd938d6e992_1_24"/>
          <p:cNvSpPr/>
          <p:nvPr/>
        </p:nvSpPr>
        <p:spPr>
          <a:xfrm>
            <a:off x="6820550" y="3786477"/>
            <a:ext cx="254100" cy="254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d938d6e992_1_24"/>
          <p:cNvSpPr/>
          <p:nvPr/>
        </p:nvSpPr>
        <p:spPr>
          <a:xfrm>
            <a:off x="8649350" y="3786477"/>
            <a:ext cx="254100" cy="254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gd938d6e992_1_24"/>
          <p:cNvCxnSpPr>
            <a:stCxn id="290" idx="2"/>
            <a:endCxn id="289" idx="6"/>
          </p:cNvCxnSpPr>
          <p:nvPr/>
        </p:nvCxnSpPr>
        <p:spPr>
          <a:xfrm rot="10800000">
            <a:off x="7074650" y="3913527"/>
            <a:ext cx="1574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2" name="Google Shape;292;gd938d6e992_1_24"/>
          <p:cNvCxnSpPr>
            <a:stCxn id="293" idx="0"/>
            <a:endCxn id="287" idx="5"/>
          </p:cNvCxnSpPr>
          <p:nvPr/>
        </p:nvCxnSpPr>
        <p:spPr>
          <a:xfrm rot="10800000">
            <a:off x="10669882" y="4632626"/>
            <a:ext cx="673800" cy="924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sm" w="sm" type="none"/>
            <a:tailEnd len="med" w="med" type="triangle"/>
          </a:ln>
        </p:spPr>
      </p:cxnSp>
      <p:pic>
        <p:nvPicPr>
          <p:cNvPr id="293" name="Google Shape;293;gd938d6e992_1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55379" y="5556926"/>
            <a:ext cx="576606" cy="879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d938d6e992_1_24"/>
          <p:cNvSpPr txBox="1"/>
          <p:nvPr/>
        </p:nvSpPr>
        <p:spPr>
          <a:xfrm>
            <a:off x="7377150" y="3399952"/>
            <a:ext cx="1082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Handler</a:t>
            </a:r>
            <a:endParaRPr b="1" i="0" sz="1600" u="none" cap="none" strike="noStrik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5" name="Google Shape;295;gd938d6e992_1_24"/>
          <p:cNvSpPr txBox="1"/>
          <p:nvPr/>
        </p:nvSpPr>
        <p:spPr>
          <a:xfrm>
            <a:off x="10089425" y="6039352"/>
            <a:ext cx="100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Groom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d938d6e992_1_24"/>
          <p:cNvSpPr txBox="1"/>
          <p:nvPr/>
        </p:nvSpPr>
        <p:spPr>
          <a:xfrm>
            <a:off x="7609050" y="3914602"/>
            <a:ext cx="5766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msg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5"/>
          <p:cNvSpPr txBox="1"/>
          <p:nvPr>
            <p:ph idx="1" type="body"/>
          </p:nvPr>
        </p:nvSpPr>
        <p:spPr>
          <a:xfrm>
            <a:off x="838200" y="1825624"/>
            <a:ext cx="5181600" cy="471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switch (msg.what)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{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case </a:t>
            </a:r>
            <a:r>
              <a:rPr b="1" lang="fr-FR" sz="1600">
                <a:solidFill>
                  <a:srgbClr val="00B0F0"/>
                </a:solidFill>
              </a:rPr>
              <a:t>CommunicationGroom.ERREUR_GROOM</a:t>
            </a:r>
            <a:r>
              <a:rPr lang="fr-FR" sz="1600"/>
              <a:t>: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afficherErreur();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break;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case </a:t>
            </a:r>
            <a:r>
              <a:rPr b="1" lang="fr-FR" sz="1600">
                <a:solidFill>
                  <a:srgbClr val="00B0F0"/>
                </a:solidFill>
              </a:rPr>
              <a:t>CommunicationGroom.CONNEXION_GROOM</a:t>
            </a:r>
            <a:r>
              <a:rPr lang="fr-FR" sz="1600"/>
              <a:t>: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afficherConnexionGroom();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initialiserEtatGroom();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break;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case </a:t>
            </a:r>
            <a:r>
              <a:rPr b="1" lang="fr-FR" sz="1600">
                <a:solidFill>
                  <a:srgbClr val="00B0F0"/>
                </a:solidFill>
              </a:rPr>
              <a:t>CommunicationGroom.DECONNEXION_GROOM</a:t>
            </a:r>
            <a:r>
              <a:rPr lang="fr-FR" sz="1600"/>
              <a:t>: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afficherDeconnexionGroom();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      break;</a:t>
            </a:r>
            <a:endParaRPr sz="1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65"/>
              <a:buNone/>
            </a:pPr>
            <a:r>
              <a:rPr lang="fr-FR" sz="1600"/>
              <a:t>              </a:t>
            </a:r>
            <a:endParaRPr sz="1600"/>
          </a:p>
        </p:txBody>
      </p:sp>
      <p:sp>
        <p:nvSpPr>
          <p:cNvPr id="302" name="Google Shape;302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case </a:t>
            </a:r>
            <a:r>
              <a:rPr b="1" lang="fr-FR" sz="1800">
                <a:solidFill>
                  <a:srgbClr val="00B0F0"/>
                </a:solidFill>
              </a:rPr>
              <a:t>CommunicationGroom.RECEPTION_GROOM</a:t>
            </a:r>
            <a:r>
              <a:rPr lang="fr-FR" sz="1800"/>
              <a:t>: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                   String trame = msg.obj.toString();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                   String champs[] = trame.split(";");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                   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                   int etat = Integer.parseInt(champs[CommunicationGroom.CHAMP_ETAT]);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t/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	break;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36"/>
              <a:buNone/>
            </a:pPr>
            <a:r>
              <a:rPr lang="fr-FR" sz="1800"/>
              <a:t>            }</a:t>
            </a:r>
            <a:endParaRPr sz="1800"/>
          </a:p>
        </p:txBody>
      </p:sp>
      <p:sp>
        <p:nvSpPr>
          <p:cNvPr id="303" name="Google Shape;30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04" name="Google Shape;304;p25"/>
          <p:cNvSpPr txBox="1"/>
          <p:nvPr>
            <p:ph type="title"/>
          </p:nvPr>
        </p:nvSpPr>
        <p:spPr>
          <a:xfrm>
            <a:off x="2468200" y="314500"/>
            <a:ext cx="6482100" cy="102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lang="fr-FR">
                <a:solidFill>
                  <a:schemeClr val="accent1"/>
                </a:solidFill>
              </a:rPr>
              <a:t>Traitement des trames reçues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switch (</a:t>
            </a:r>
            <a:r>
              <a:rPr b="1" lang="fr-FR" sz="1800">
                <a:solidFill>
                  <a:srgbClr val="FF0000"/>
                </a:solidFill>
              </a:rPr>
              <a:t>etat</a:t>
            </a:r>
            <a:r>
              <a:rPr lang="fr-FR" sz="1800"/>
              <a:t>)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{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case </a:t>
            </a:r>
            <a:r>
              <a:rPr b="1" lang="fr-FR" sz="1800">
                <a:solidFill>
                  <a:srgbClr val="00B0F0"/>
                </a:solidFill>
              </a:rPr>
              <a:t>IHMGroom.ETAT_LIBRE</a:t>
            </a:r>
            <a:r>
              <a:rPr lang="fr-FR" sz="1800"/>
              <a:t>: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boutonRadioLibre.setChecked(true);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boutonSonnette.setEnabled(true);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afficherEtatLibre();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break;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case </a:t>
            </a:r>
            <a:r>
              <a:rPr b="1" lang="fr-FR" sz="1800">
                <a:solidFill>
                  <a:srgbClr val="00B0F0"/>
                </a:solidFill>
              </a:rPr>
              <a:t>IHMGroom.ETAT_ABSENT</a:t>
            </a:r>
            <a:r>
              <a:rPr lang="fr-FR" sz="1800"/>
              <a:t>:</a:t>
            </a:r>
            <a:endParaRPr sz="1800"/>
          </a:p>
          <a:p>
            <a:pPr indent="342900" lvl="0" marL="5715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boutonRadioAbsent.setChecked(true);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    afficherEtatAbsent();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rPr lang="fr-FR" sz="1800"/>
              <a:t>              break;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4"/>
              <a:buNone/>
            </a:pPr>
            <a:r>
              <a:t/>
            </a:r>
            <a:endParaRPr sz="1800"/>
          </a:p>
        </p:txBody>
      </p:sp>
      <p:sp>
        <p:nvSpPr>
          <p:cNvPr id="310" name="Google Shape;310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case </a:t>
            </a:r>
            <a:r>
              <a:rPr b="1" lang="fr-FR" sz="1800">
                <a:solidFill>
                  <a:srgbClr val="00B0F0"/>
                </a:solidFill>
              </a:rPr>
              <a:t>IHMGroom.ETAT_OCCUPE</a:t>
            </a:r>
            <a:r>
              <a:rPr lang="fr-FR" sz="1800"/>
              <a:t>: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                      boutonRadioOccupe.setChecked(true);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                      afficherEtatOccupe();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                      break;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case </a:t>
            </a:r>
            <a:r>
              <a:rPr b="1" lang="fr-FR" sz="1800">
                <a:solidFill>
                  <a:srgbClr val="00B0F0"/>
                </a:solidFill>
              </a:rPr>
              <a:t>IHMGroom.ETAT_ENTRER</a:t>
            </a:r>
            <a:r>
              <a:rPr lang="fr-FR" sz="1800"/>
              <a:t>: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                      afficherEtatEntrer();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                            break;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1800"/>
              <a:t>}</a:t>
            </a:r>
            <a:endParaRPr sz="1800"/>
          </a:p>
        </p:txBody>
      </p:sp>
      <p:sp>
        <p:nvSpPr>
          <p:cNvPr id="311" name="Google Shape;31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12" name="Google Shape;312;p26"/>
          <p:cNvSpPr txBox="1"/>
          <p:nvPr/>
        </p:nvSpPr>
        <p:spPr>
          <a:xfrm>
            <a:off x="2468200" y="314500"/>
            <a:ext cx="6482100" cy="102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0" i="0" lang="fr-FR" sz="4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Traitement des trames reçues</a:t>
            </a:r>
            <a:endParaRPr b="0" i="0" sz="4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fr-FR">
                <a:solidFill>
                  <a:schemeClr val="accent1"/>
                </a:solidFill>
              </a:rPr>
              <a:t>Traitement des trames reçues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18" name="Google Shape;318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2000"/>
              <a:t> if(champs[</a:t>
            </a:r>
            <a:r>
              <a:rPr lang="fr-FR" sz="2000">
                <a:solidFill>
                  <a:srgbClr val="00B0F0"/>
                </a:solidFill>
              </a:rPr>
              <a:t>CommunicationGroom.CHAMP_SONNETTE</a:t>
            </a:r>
            <a:r>
              <a:rPr lang="fr-FR" sz="2000"/>
              <a:t>].equals("1"))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2000"/>
              <a:t>{</a:t>
            </a:r>
            <a:endParaRPr/>
          </a:p>
          <a:p>
            <a:pPr indent="34290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2000"/>
              <a:t>afficherCloche();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2000"/>
              <a:t>      afficherNotification();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sz="2000"/>
              <a:t>}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19" name="Google Shape;31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cbef13212a_0_41"/>
          <p:cNvSpPr txBox="1"/>
          <p:nvPr>
            <p:ph type="title"/>
          </p:nvPr>
        </p:nvSpPr>
        <p:spPr>
          <a:xfrm>
            <a:off x="3732958" y="228723"/>
            <a:ext cx="5037199" cy="9887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rgbClr val="0070C0"/>
                </a:solidFill>
              </a:rPr>
              <a:t>Tests de validation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26" name="Google Shape;326;gcbef13212a_0_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graphicFrame>
        <p:nvGraphicFramePr>
          <p:cNvPr id="327" name="Google Shape;327;gcbef13212a_0_41"/>
          <p:cNvGraphicFramePr/>
          <p:nvPr/>
        </p:nvGraphicFramePr>
        <p:xfrm>
          <a:off x="1853501" y="1530323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9BCDFF"/>
                    </a:gs>
                    <a:gs pos="35000">
                      <a:srgbClr val="B8DCFF"/>
                    </a:gs>
                    <a:gs pos="100000">
                      <a:srgbClr val="E2F0FF"/>
                    </a:gs>
                  </a:gsLst>
                  <a:lin ang="16200000" scaled="0"/>
                </a:gradFill>
                <a:tableStyleId>{DE0AA8F0-7905-4C2C-9E8C-86D960512863}</a:tableStyleId>
              </a:tblPr>
              <a:tblGrid>
                <a:gridCol w="2709325"/>
                <a:gridCol w="2709325"/>
                <a:gridCol w="2709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Tests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Comment faire les tests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Validation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Vérification connexion au module Bluetooth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 + débogage log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Vérification de l’ajout du nom+prénom+fonction et envoie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 + débogage log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Vérification de l’envoie d’un message personnel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 + débogage log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Activation/désactivation du fonctionnement du capteur de présence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 + débogage log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Sélection et envoie des états de l’occupant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 + débogage log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Sélection et envoie des impératif et de la sonnette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débogage log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Prendre connaissance d’une présence à l’entrée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u="none" cap="none" strike="noStrike"/>
                        <a:t>Visuel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328" name="Google Shape;328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3353900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2668363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1928075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3940375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4603600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5137000"/>
            <a:ext cx="452300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cbef13212a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850" y="5670400"/>
            <a:ext cx="452300" cy="4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d938d6fc78_0_9"/>
          <p:cNvSpPr txBox="1"/>
          <p:nvPr>
            <p:ph type="title"/>
          </p:nvPr>
        </p:nvSpPr>
        <p:spPr>
          <a:xfrm>
            <a:off x="4115300" y="199450"/>
            <a:ext cx="2889900" cy="9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-FR">
                <a:solidFill>
                  <a:schemeClr val="accent1"/>
                </a:solidFill>
              </a:rPr>
              <a:t>Conclusion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41" name="Google Shape;341;gd938d6fc78_0_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Bilan général 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Char char="-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Connaissances mis en place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Char char="-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Travailler avec une spécialité différente (ec)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Char char="-"/>
            </a:pPr>
            <a:r>
              <a:rPr lang="fr-FR">
                <a:latin typeface="Verdana"/>
                <a:ea typeface="Verdana"/>
                <a:cs typeface="Verdana"/>
                <a:sym typeface="Verdana"/>
              </a:rPr>
              <a:t>Expérience de projet similaire à une entreprise.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2" name="Google Shape;342;gd938d6fc78_0_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2021-03-27T15:12:13Z</dcterms:created>
  <dc:creator>Alex Rougier</dc:creator>
</cp:coreProperties>
</file>